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9"/>
  </p:notesMasterIdLst>
  <p:handoutMasterIdLst>
    <p:handoutMasterId r:id="rId10"/>
  </p:handoutMasterIdLst>
  <p:sldIdLst>
    <p:sldId id="309" r:id="rId2"/>
    <p:sldId id="306" r:id="rId3"/>
    <p:sldId id="308" r:id="rId4"/>
    <p:sldId id="310" r:id="rId5"/>
    <p:sldId id="312" r:id="rId6"/>
    <p:sldId id="313" r:id="rId7"/>
    <p:sldId id="314" r:id="rId8"/>
  </p:sldIdLst>
  <p:sldSz cx="16256000" cy="12192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 userDrawn="1">
          <p15:clr>
            <a:srgbClr val="A4A3A4"/>
          </p15:clr>
        </p15:guide>
        <p15:guide id="2" pos="2672" userDrawn="1">
          <p15:clr>
            <a:srgbClr val="A4A3A4"/>
          </p15:clr>
        </p15:guide>
        <p15:guide id="3" pos="7448" userDrawn="1">
          <p15:clr>
            <a:srgbClr val="A4A3A4"/>
          </p15:clr>
        </p15:guide>
        <p15:guide id="4" orient="horz" pos="1704" userDrawn="1">
          <p15:clr>
            <a:srgbClr val="A4A3A4"/>
          </p15:clr>
        </p15:guide>
        <p15:guide id="5" orient="horz" pos="3816" userDrawn="1">
          <p15:clr>
            <a:srgbClr val="A4A3A4"/>
          </p15:clr>
        </p15:guide>
        <p15:guide id="6" pos="5168" userDrawn="1">
          <p15:clr>
            <a:srgbClr val="A4A3A4"/>
          </p15:clr>
        </p15:guide>
        <p15:guide id="7" pos="536" userDrawn="1">
          <p15:clr>
            <a:srgbClr val="A4A3A4"/>
          </p15:clr>
        </p15:guide>
        <p15:guide id="8" pos="9656" userDrawn="1">
          <p15:clr>
            <a:srgbClr val="A4A3A4"/>
          </p15:clr>
        </p15:guide>
        <p15:guide id="9" orient="horz" pos="56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0412"/>
    <a:srgbClr val="F89E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91" autoAdjust="0"/>
    <p:restoredTop sz="95468" autoAdjust="0"/>
  </p:normalViewPr>
  <p:slideViewPr>
    <p:cSldViewPr snapToGrid="0" showGuides="1">
      <p:cViewPr varScale="1">
        <p:scale>
          <a:sx n="50" d="100"/>
          <a:sy n="50" d="100"/>
        </p:scale>
        <p:origin x="1740" y="54"/>
      </p:cViewPr>
      <p:guideLst>
        <p:guide orient="horz" pos="4224"/>
        <p:guide pos="2672"/>
        <p:guide pos="7448"/>
        <p:guide orient="horz" pos="1704"/>
        <p:guide orient="horz" pos="3816"/>
        <p:guide pos="5168"/>
        <p:guide pos="536"/>
        <p:guide pos="9656"/>
        <p:guide orient="horz" pos="56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Terima\01.%20OJK%20Report\02.%20Annual%20Report\Laporan%20Pengembangan%20dan%20Pelatihan%20Tenaga%20Kerja\2022\Laporan%20Pelaksanaan%20Program%20Pengembangan%20Kemampuan%20dan%20Pengetahuan%20Tenaga%20Kerja%20Tahun%202022%20PT%20SIF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Terima\10.%20OJK%20Additional%20Report\2022\Capital%20Injection%202022\Perhitungan%20Kepemilikan%20Saham%20-%2017%20US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[Laporan Pelaksanaan Program Pengembangan Kemampuan dan Pengetahuan Tenaga Kerja Tahun 2022 PT SIF.xlsx]HR_Training 22!PivotTable21</c:name>
    <c:fmtId val="12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marker>
          <c:symbol val="none"/>
        </c:marker>
      </c:pivotFmt>
      <c:pivotFmt>
        <c:idx val="1"/>
        <c:spPr>
          <a:gradFill>
            <a:gsLst>
              <a:gs pos="0">
                <a:schemeClr val="accent5">
                  <a:lumMod val="75000"/>
                </a:schemeClr>
              </a:gs>
              <a:gs pos="21000">
                <a:srgbClr val="002060"/>
              </a:gs>
              <a:gs pos="68000">
                <a:srgbClr val="002060"/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5400000" scaled="1"/>
          </a:gra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2"/>
        <c:spPr>
          <a:gradFill>
            <a:gsLst>
              <a:gs pos="0">
                <a:schemeClr val="bg1"/>
              </a:gs>
              <a:gs pos="7000">
                <a:srgbClr val="FF0000"/>
              </a:gs>
              <a:gs pos="100000">
                <a:schemeClr val="bg1"/>
              </a:gs>
              <a:gs pos="100000">
                <a:schemeClr val="bg1"/>
              </a:gs>
            </a:gsLst>
            <a:lin ang="5400000" scaled="1"/>
          </a:gra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3"/>
        <c:spPr>
          <a:gradFill>
            <a:gsLst>
              <a:gs pos="0">
                <a:schemeClr val="bg1">
                  <a:lumMod val="65000"/>
                </a:schemeClr>
              </a:gs>
              <a:gs pos="24000">
                <a:schemeClr val="bg1">
                  <a:lumMod val="65000"/>
                </a:schemeClr>
              </a:gs>
              <a:gs pos="68000">
                <a:schemeClr val="bg1">
                  <a:lumMod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4"/>
        <c:spPr>
          <a:gradFill>
            <a:gsLst>
              <a:gs pos="0">
                <a:schemeClr val="bg1"/>
              </a:gs>
              <a:gs pos="29000">
                <a:srgbClr val="FFFF00"/>
              </a:gs>
              <a:gs pos="68000">
                <a:srgbClr val="FFFF00"/>
              </a:gs>
              <a:gs pos="100000">
                <a:srgbClr val="FFFF00"/>
              </a:gs>
            </a:gsLst>
            <a:lin ang="5400000" scaled="1"/>
          </a:gra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5"/>
        <c:spPr>
          <a:gradFill>
            <a:gsLst>
              <a:gs pos="0">
                <a:schemeClr val="bg1"/>
              </a:gs>
              <a:gs pos="62000">
                <a:srgbClr val="00B0F0"/>
              </a:gs>
              <a:gs pos="68000">
                <a:srgbClr val="00B0F0"/>
              </a:gs>
              <a:gs pos="100000">
                <a:srgbClr val="00B0F0"/>
              </a:gs>
            </a:gsLst>
            <a:lin ang="5400000" scaled="1"/>
          </a:gra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6"/>
        <c:spPr>
          <a:gradFill>
            <a:gsLst>
              <a:gs pos="0">
                <a:schemeClr val="bg1"/>
              </a:gs>
              <a:gs pos="43000">
                <a:schemeClr val="accent6">
                  <a:lumMod val="60000"/>
                  <a:lumOff val="40000"/>
                </a:schemeClr>
              </a:gs>
              <a:gs pos="68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1"/>
          </a:gra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7"/>
        <c:spPr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43000">
                <a:schemeClr val="accent1">
                  <a:lumMod val="20000"/>
                  <a:lumOff val="80000"/>
                </a:schemeClr>
              </a:gs>
              <a:gs pos="68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8"/>
        <c:spPr>
          <a:gradFill>
            <a:gsLst>
              <a:gs pos="0">
                <a:schemeClr val="accent1">
                  <a:lumMod val="75000"/>
                </a:schemeClr>
              </a:gs>
              <a:gs pos="43000">
                <a:schemeClr val="accent1">
                  <a:lumMod val="20000"/>
                  <a:lumOff val="80000"/>
                </a:schemeClr>
              </a:gs>
              <a:gs pos="68000">
                <a:schemeClr val="accent1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9"/>
        <c:spPr>
          <a:gradFill>
            <a:gsLst>
              <a:gs pos="0">
                <a:schemeClr val="accent2">
                  <a:lumMod val="75000"/>
                </a:schemeClr>
              </a:gs>
              <a:gs pos="43000">
                <a:schemeClr val="accent2">
                  <a:lumMod val="40000"/>
                  <a:lumOff val="60000"/>
                </a:schemeClr>
              </a:gs>
              <a:gs pos="68000">
                <a:schemeClr val="accent2">
                  <a:lumMod val="75000"/>
                </a:schemeClr>
              </a:gs>
              <a:gs pos="100000">
                <a:schemeClr val="accent2">
                  <a:lumMod val="75000"/>
                </a:schemeClr>
              </a:gs>
            </a:gsLst>
            <a:lin ang="5400000" scaled="1"/>
          </a:gra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10"/>
        <c:spPr>
          <a:gradFill>
            <a:gsLst>
              <a:gs pos="0">
                <a:srgbClr val="C00000"/>
              </a:gs>
              <a:gs pos="43000">
                <a:srgbClr val="C00000"/>
              </a:gs>
              <a:gs pos="68000">
                <a:srgbClr val="C00000"/>
              </a:gs>
              <a:gs pos="100000">
                <a:srgbClr val="C00000"/>
              </a:gs>
            </a:gsLst>
            <a:lin ang="5400000" scaled="1"/>
          </a:gra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marker>
          <c:symbol val="none"/>
        </c:marker>
      </c:pivotFmt>
      <c:pivotFmt>
        <c:idx val="12"/>
        <c:spPr>
          <a:gradFill>
            <a:gsLst>
              <a:gs pos="0">
                <a:schemeClr val="accent5">
                  <a:lumMod val="75000"/>
                </a:schemeClr>
              </a:gs>
              <a:gs pos="21000">
                <a:srgbClr val="002060"/>
              </a:gs>
              <a:gs pos="68000">
                <a:srgbClr val="002060"/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5400000" scaled="1"/>
          </a:gra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13"/>
        <c:spPr>
          <a:gradFill>
            <a:gsLst>
              <a:gs pos="0">
                <a:schemeClr val="bg1"/>
              </a:gs>
              <a:gs pos="7000">
                <a:srgbClr val="FF0000"/>
              </a:gs>
              <a:gs pos="100000">
                <a:schemeClr val="bg1"/>
              </a:gs>
              <a:gs pos="100000">
                <a:schemeClr val="bg1"/>
              </a:gs>
            </a:gsLst>
            <a:lin ang="5400000" scaled="1"/>
          </a:gra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14"/>
        <c:spPr>
          <a:gradFill>
            <a:gsLst>
              <a:gs pos="0">
                <a:schemeClr val="bg1">
                  <a:lumMod val="65000"/>
                </a:schemeClr>
              </a:gs>
              <a:gs pos="24000">
                <a:schemeClr val="bg1">
                  <a:lumMod val="65000"/>
                </a:schemeClr>
              </a:gs>
              <a:gs pos="68000">
                <a:schemeClr val="bg1">
                  <a:lumMod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15"/>
        <c:spPr>
          <a:gradFill>
            <a:gsLst>
              <a:gs pos="0">
                <a:schemeClr val="bg1"/>
              </a:gs>
              <a:gs pos="29000">
                <a:srgbClr val="FFFF00"/>
              </a:gs>
              <a:gs pos="68000">
                <a:srgbClr val="FFFF00"/>
              </a:gs>
              <a:gs pos="100000">
                <a:srgbClr val="FFFF00"/>
              </a:gs>
            </a:gsLst>
            <a:lin ang="5400000" scaled="1"/>
          </a:gra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16"/>
        <c:spPr>
          <a:gradFill>
            <a:gsLst>
              <a:gs pos="0">
                <a:schemeClr val="bg1"/>
              </a:gs>
              <a:gs pos="62000">
                <a:srgbClr val="00B0F0"/>
              </a:gs>
              <a:gs pos="68000">
                <a:srgbClr val="00B0F0"/>
              </a:gs>
              <a:gs pos="100000">
                <a:srgbClr val="00B0F0"/>
              </a:gs>
            </a:gsLst>
            <a:lin ang="5400000" scaled="1"/>
          </a:gra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17"/>
        <c:spPr>
          <a:gradFill>
            <a:gsLst>
              <a:gs pos="0">
                <a:schemeClr val="bg1"/>
              </a:gs>
              <a:gs pos="43000">
                <a:schemeClr val="accent6">
                  <a:lumMod val="60000"/>
                  <a:lumOff val="40000"/>
                </a:schemeClr>
              </a:gs>
              <a:gs pos="68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1"/>
          </a:gra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18"/>
        <c:spPr>
          <a:gradFill>
            <a:gsLst>
              <a:gs pos="0">
                <a:schemeClr val="accent1">
                  <a:lumMod val="75000"/>
                </a:schemeClr>
              </a:gs>
              <a:gs pos="43000">
                <a:schemeClr val="accent1">
                  <a:lumMod val="20000"/>
                  <a:lumOff val="80000"/>
                </a:schemeClr>
              </a:gs>
              <a:gs pos="68000">
                <a:schemeClr val="accent1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19"/>
        <c:spPr>
          <a:gradFill>
            <a:gsLst>
              <a:gs pos="0">
                <a:schemeClr val="accent2">
                  <a:lumMod val="75000"/>
                </a:schemeClr>
              </a:gs>
              <a:gs pos="43000">
                <a:schemeClr val="accent2">
                  <a:lumMod val="40000"/>
                  <a:lumOff val="60000"/>
                </a:schemeClr>
              </a:gs>
              <a:gs pos="68000">
                <a:schemeClr val="accent2">
                  <a:lumMod val="75000"/>
                </a:schemeClr>
              </a:gs>
              <a:gs pos="100000">
                <a:schemeClr val="accent2">
                  <a:lumMod val="75000"/>
                </a:schemeClr>
              </a:gs>
            </a:gsLst>
            <a:lin ang="5400000" scaled="1"/>
          </a:gra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20"/>
        <c:spPr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43000">
                <a:schemeClr val="accent1">
                  <a:lumMod val="20000"/>
                  <a:lumOff val="80000"/>
                </a:schemeClr>
              </a:gs>
              <a:gs pos="68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21"/>
        <c:spPr>
          <a:solidFill>
            <a:schemeClr val="accent1"/>
          </a:soli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22"/>
        <c:spPr>
          <a:gradFill>
            <a:gsLst>
              <a:gs pos="0">
                <a:srgbClr val="C00000"/>
              </a:gs>
              <a:gs pos="43000">
                <a:srgbClr val="C00000"/>
              </a:gs>
              <a:gs pos="68000">
                <a:srgbClr val="C00000"/>
              </a:gs>
              <a:gs pos="100000">
                <a:srgbClr val="C00000"/>
              </a:gs>
            </a:gsLst>
            <a:lin ang="5400000" scaled="1"/>
          </a:gra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23"/>
        <c:spPr>
          <a:solidFill>
            <a:schemeClr val="accent1"/>
          </a:soli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marker>
          <c:symbol val="none"/>
        </c:marker>
      </c:pivotFmt>
      <c:pivotFmt>
        <c:idx val="24"/>
        <c:spPr>
          <a:gradFill>
            <a:gsLst>
              <a:gs pos="0">
                <a:schemeClr val="accent5">
                  <a:lumMod val="75000"/>
                </a:schemeClr>
              </a:gs>
              <a:gs pos="21000">
                <a:srgbClr val="002060"/>
              </a:gs>
              <a:gs pos="68000">
                <a:srgbClr val="002060"/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5400000" scaled="1"/>
          </a:gra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25"/>
        <c:spPr>
          <a:gradFill>
            <a:gsLst>
              <a:gs pos="0">
                <a:schemeClr val="bg1"/>
              </a:gs>
              <a:gs pos="7000">
                <a:srgbClr val="FF0000"/>
              </a:gs>
              <a:gs pos="100000">
                <a:schemeClr val="bg1"/>
              </a:gs>
              <a:gs pos="100000">
                <a:schemeClr val="bg1"/>
              </a:gs>
            </a:gsLst>
            <a:lin ang="5400000" scaled="1"/>
          </a:gra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26"/>
        <c:spPr>
          <a:gradFill>
            <a:gsLst>
              <a:gs pos="0">
                <a:schemeClr val="bg1">
                  <a:lumMod val="65000"/>
                </a:schemeClr>
              </a:gs>
              <a:gs pos="24000">
                <a:schemeClr val="bg1">
                  <a:lumMod val="65000"/>
                </a:schemeClr>
              </a:gs>
              <a:gs pos="68000">
                <a:schemeClr val="bg1">
                  <a:lumMod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27"/>
        <c:spPr>
          <a:gradFill>
            <a:gsLst>
              <a:gs pos="0">
                <a:schemeClr val="bg1"/>
              </a:gs>
              <a:gs pos="29000">
                <a:srgbClr val="FFFF00"/>
              </a:gs>
              <a:gs pos="68000">
                <a:srgbClr val="FFFF00"/>
              </a:gs>
              <a:gs pos="100000">
                <a:srgbClr val="FFFF00"/>
              </a:gs>
            </a:gsLst>
            <a:lin ang="5400000" scaled="1"/>
          </a:gra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28"/>
        <c:spPr>
          <a:gradFill>
            <a:gsLst>
              <a:gs pos="0">
                <a:schemeClr val="bg1"/>
              </a:gs>
              <a:gs pos="62000">
                <a:srgbClr val="00B0F0"/>
              </a:gs>
              <a:gs pos="68000">
                <a:srgbClr val="00B0F0"/>
              </a:gs>
              <a:gs pos="100000">
                <a:srgbClr val="00B0F0"/>
              </a:gs>
            </a:gsLst>
            <a:lin ang="5400000" scaled="1"/>
          </a:gra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29"/>
        <c:spPr>
          <a:gradFill>
            <a:gsLst>
              <a:gs pos="0">
                <a:schemeClr val="bg1"/>
              </a:gs>
              <a:gs pos="43000">
                <a:schemeClr val="accent6">
                  <a:lumMod val="60000"/>
                  <a:lumOff val="40000"/>
                </a:schemeClr>
              </a:gs>
              <a:gs pos="68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1"/>
          </a:gra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30"/>
        <c:spPr>
          <a:gradFill>
            <a:gsLst>
              <a:gs pos="0">
                <a:schemeClr val="accent1">
                  <a:lumMod val="75000"/>
                </a:schemeClr>
              </a:gs>
              <a:gs pos="43000">
                <a:schemeClr val="accent1">
                  <a:lumMod val="20000"/>
                  <a:lumOff val="80000"/>
                </a:schemeClr>
              </a:gs>
              <a:gs pos="68000">
                <a:schemeClr val="accent1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31"/>
        <c:spPr>
          <a:gradFill>
            <a:gsLst>
              <a:gs pos="0">
                <a:schemeClr val="accent2">
                  <a:lumMod val="75000"/>
                </a:schemeClr>
              </a:gs>
              <a:gs pos="43000">
                <a:schemeClr val="accent2">
                  <a:lumMod val="40000"/>
                  <a:lumOff val="60000"/>
                </a:schemeClr>
              </a:gs>
              <a:gs pos="68000">
                <a:schemeClr val="accent2">
                  <a:lumMod val="75000"/>
                </a:schemeClr>
              </a:gs>
              <a:gs pos="100000">
                <a:schemeClr val="accent2">
                  <a:lumMod val="75000"/>
                </a:schemeClr>
              </a:gs>
            </a:gsLst>
            <a:lin ang="5400000" scaled="1"/>
          </a:gra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32"/>
        <c:spPr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43000">
                <a:schemeClr val="accent1">
                  <a:lumMod val="20000"/>
                  <a:lumOff val="80000"/>
                </a:schemeClr>
              </a:gs>
              <a:gs pos="68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33"/>
        <c:spPr>
          <a:solidFill>
            <a:schemeClr val="accent1"/>
          </a:soli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  <c:pivotFmt>
        <c:idx val="34"/>
        <c:spPr>
          <a:gradFill>
            <a:gsLst>
              <a:gs pos="0">
                <a:srgbClr val="C00000"/>
              </a:gs>
              <a:gs pos="43000">
                <a:srgbClr val="C00000"/>
              </a:gs>
              <a:gs pos="68000">
                <a:srgbClr val="C00000"/>
              </a:gs>
              <a:gs pos="100000">
                <a:srgbClr val="C00000"/>
              </a:gs>
            </a:gsLst>
            <a:lin ang="5400000" scaled="1"/>
          </a:gradFill>
          <a:ln w="19050">
            <a:solidFill>
              <a:schemeClr val="l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</c:pivotFmt>
    </c:pivotFmts>
    <c:plotArea>
      <c:layout/>
      <c:pieChart>
        <c:varyColors val="1"/>
        <c:ser>
          <c:idx val="0"/>
          <c:order val="0"/>
          <c:tx>
            <c:strRef>
              <c:f>'HR_Training 22'!$M$4</c:f>
              <c:strCache>
                <c:ptCount val="1"/>
                <c:pt idx="0">
                  <c:v>Total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explosion val="15"/>
          <c:dPt>
            <c:idx val="0"/>
            <c:bubble3D val="0"/>
            <c:spPr>
              <a:gradFill>
                <a:gsLst>
                  <a:gs pos="0">
                    <a:schemeClr val="accent5">
                      <a:lumMod val="75000"/>
                    </a:schemeClr>
                  </a:gs>
                  <a:gs pos="21000">
                    <a:srgbClr val="002060"/>
                  </a:gs>
                  <a:gs pos="68000">
                    <a:srgbClr val="002060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 scaled="1"/>
              </a:gradFill>
              <a:ln w="1905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912-4F23-961A-EA5FF0F545EB}"/>
              </c:ext>
            </c:extLst>
          </c:dPt>
          <c:dPt>
            <c:idx val="1"/>
            <c:bubble3D val="0"/>
            <c:spPr>
              <a:gradFill>
                <a:gsLst>
                  <a:gs pos="0">
                    <a:schemeClr val="bg1"/>
                  </a:gs>
                  <a:gs pos="7000">
                    <a:srgbClr val="FF0000"/>
                  </a:gs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n w="1905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912-4F23-961A-EA5FF0F545EB}"/>
              </c:ext>
            </c:extLst>
          </c:dPt>
          <c:dPt>
            <c:idx val="2"/>
            <c:bubble3D val="0"/>
            <c:spPr>
              <a:gradFill>
                <a:gsLst>
                  <a:gs pos="0">
                    <a:schemeClr val="bg1">
                      <a:lumMod val="65000"/>
                    </a:schemeClr>
                  </a:gs>
                  <a:gs pos="24000">
                    <a:schemeClr val="bg1">
                      <a:lumMod val="65000"/>
                    </a:schemeClr>
                  </a:gs>
                  <a:gs pos="68000">
                    <a:schemeClr val="bg1">
                      <a:lumMod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1"/>
              </a:gradFill>
              <a:ln w="1905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912-4F23-961A-EA5FF0F545EB}"/>
              </c:ext>
            </c:extLst>
          </c:dPt>
          <c:dPt>
            <c:idx val="3"/>
            <c:bubble3D val="0"/>
            <c:spPr>
              <a:gradFill>
                <a:gsLst>
                  <a:gs pos="0">
                    <a:schemeClr val="bg1"/>
                  </a:gs>
                  <a:gs pos="29000">
                    <a:srgbClr val="FFFF00"/>
                  </a:gs>
                  <a:gs pos="68000">
                    <a:srgbClr val="FFFF00"/>
                  </a:gs>
                  <a:gs pos="100000">
                    <a:srgbClr val="FFFF00"/>
                  </a:gs>
                </a:gsLst>
                <a:lin ang="5400000" scaled="1"/>
              </a:gradFill>
              <a:ln w="1905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912-4F23-961A-EA5FF0F545EB}"/>
              </c:ext>
            </c:extLst>
          </c:dPt>
          <c:dPt>
            <c:idx val="4"/>
            <c:bubble3D val="0"/>
            <c:spPr>
              <a:gradFill>
                <a:gsLst>
                  <a:gs pos="0">
                    <a:schemeClr val="bg1"/>
                  </a:gs>
                  <a:gs pos="62000">
                    <a:srgbClr val="00B0F0"/>
                  </a:gs>
                  <a:gs pos="68000">
                    <a:srgbClr val="00B0F0"/>
                  </a:gs>
                  <a:gs pos="100000">
                    <a:srgbClr val="00B0F0"/>
                  </a:gs>
                </a:gsLst>
                <a:lin ang="5400000" scaled="1"/>
              </a:gradFill>
              <a:ln w="1905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6912-4F23-961A-EA5FF0F545EB}"/>
              </c:ext>
            </c:extLst>
          </c:dPt>
          <c:dPt>
            <c:idx val="5"/>
            <c:bubble3D val="0"/>
            <c:spPr>
              <a:gradFill>
                <a:gsLst>
                  <a:gs pos="0">
                    <a:schemeClr val="bg1"/>
                  </a:gs>
                  <a:gs pos="43000">
                    <a:schemeClr val="accent6">
                      <a:lumMod val="60000"/>
                      <a:lumOff val="40000"/>
                    </a:schemeClr>
                  </a:gs>
                  <a:gs pos="68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5400000" scaled="1"/>
              </a:gradFill>
              <a:ln w="1905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6912-4F23-961A-EA5FF0F545EB}"/>
              </c:ext>
            </c:extLst>
          </c:dPt>
          <c:dPt>
            <c:idx val="6"/>
            <c:bubble3D val="0"/>
            <c:spPr>
              <a:gradFill>
                <a:gsLst>
                  <a:gs pos="0">
                    <a:schemeClr val="accent1">
                      <a:lumMod val="75000"/>
                    </a:schemeClr>
                  </a:gs>
                  <a:gs pos="43000">
                    <a:schemeClr val="accent1">
                      <a:lumMod val="20000"/>
                      <a:lumOff val="80000"/>
                    </a:schemeClr>
                  </a:gs>
                  <a:gs pos="6800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1"/>
              </a:gradFill>
              <a:ln w="1905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6912-4F23-961A-EA5FF0F545EB}"/>
              </c:ext>
            </c:extLst>
          </c:dPt>
          <c:dPt>
            <c:idx val="7"/>
            <c:bubble3D val="0"/>
            <c:spPr>
              <a:gradFill>
                <a:gsLst>
                  <a:gs pos="0">
                    <a:schemeClr val="accent2">
                      <a:lumMod val="75000"/>
                    </a:schemeClr>
                  </a:gs>
                  <a:gs pos="43000">
                    <a:schemeClr val="accent2">
                      <a:lumMod val="40000"/>
                      <a:lumOff val="60000"/>
                    </a:schemeClr>
                  </a:gs>
                  <a:gs pos="68000">
                    <a:schemeClr val="accent2">
                      <a:lumMod val="75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5400000" scaled="1"/>
              </a:gradFill>
              <a:ln w="1905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6912-4F23-961A-EA5FF0F545EB}"/>
              </c:ext>
            </c:extLst>
          </c:dPt>
          <c:dPt>
            <c:idx val="8"/>
            <c:bubble3D val="0"/>
            <c:spPr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43000">
                    <a:schemeClr val="accent1">
                      <a:lumMod val="20000"/>
                      <a:lumOff val="80000"/>
                    </a:schemeClr>
                  </a:gs>
                  <a:gs pos="68000">
                    <a:schemeClr val="accent1">
                      <a:lumMod val="40000"/>
                      <a:lumOff val="60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5400000" scaled="1"/>
              </a:gradFill>
              <a:ln w="1905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6912-4F23-961A-EA5FF0F545EB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6912-4F23-961A-EA5FF0F545EB}"/>
              </c:ext>
            </c:extLst>
          </c:dPt>
          <c:dPt>
            <c:idx val="10"/>
            <c:bubble3D val="0"/>
            <c:spPr>
              <a:gradFill>
                <a:gsLst>
                  <a:gs pos="0">
                    <a:srgbClr val="C00000"/>
                  </a:gs>
                  <a:gs pos="43000">
                    <a:srgbClr val="C00000"/>
                  </a:gs>
                  <a:gs pos="68000">
                    <a:srgbClr val="C00000"/>
                  </a:gs>
                  <a:gs pos="100000">
                    <a:srgbClr val="C00000"/>
                  </a:gs>
                </a:gsLst>
                <a:lin ang="5400000" scaled="1"/>
              </a:gradFill>
              <a:ln w="1905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6912-4F23-961A-EA5FF0F545EB}"/>
              </c:ext>
            </c:extLst>
          </c:dPt>
          <c:dLbls>
            <c:delete val="1"/>
          </c:dLbls>
          <c:cat>
            <c:strRef>
              <c:f>'HR_Training 22'!$L$5:$L$16</c:f>
              <c:strCache>
                <c:ptCount val="11"/>
                <c:pt idx="0">
                  <c:v>SIF</c:v>
                </c:pt>
                <c:pt idx="1">
                  <c:v>OJK Institute</c:v>
                </c:pt>
                <c:pt idx="2">
                  <c:v>Dunamis</c:v>
                </c:pt>
                <c:pt idx="3">
                  <c:v>SPPI</c:v>
                </c:pt>
                <c:pt idx="4">
                  <c:v>OJK</c:v>
                </c:pt>
                <c:pt idx="5">
                  <c:v>LPPI</c:v>
                </c:pt>
                <c:pt idx="6">
                  <c:v>Bisnis Indonesia</c:v>
                </c:pt>
                <c:pt idx="7">
                  <c:v>Pefindo</c:v>
                </c:pt>
                <c:pt idx="8">
                  <c:v>LSP BSMR</c:v>
                </c:pt>
                <c:pt idx="9">
                  <c:v>Bank Indonesia</c:v>
                </c:pt>
                <c:pt idx="10">
                  <c:v>APPI</c:v>
                </c:pt>
              </c:strCache>
            </c:strRef>
          </c:cat>
          <c:val>
            <c:numRef>
              <c:f>'HR_Training 22'!$M$5:$M$16</c:f>
              <c:numCache>
                <c:formatCode>General</c:formatCode>
                <c:ptCount val="11"/>
                <c:pt idx="0">
                  <c:v>26</c:v>
                </c:pt>
                <c:pt idx="1">
                  <c:v>16</c:v>
                </c:pt>
                <c:pt idx="2">
                  <c:v>14</c:v>
                </c:pt>
                <c:pt idx="3">
                  <c:v>13</c:v>
                </c:pt>
                <c:pt idx="4">
                  <c:v>6</c:v>
                </c:pt>
                <c:pt idx="5">
                  <c:v>6</c:v>
                </c:pt>
                <c:pt idx="6">
                  <c:v>4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6912-4F23-961A-EA5FF0F545E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gradFill>
                <a:gsLst>
                  <a:gs pos="0">
                    <a:srgbClr val="00B0F0"/>
                  </a:gs>
                  <a:gs pos="74000">
                    <a:srgbClr val="0070C0"/>
                  </a:gs>
                  <a:gs pos="83000">
                    <a:srgbClr val="0070C0"/>
                  </a:gs>
                  <a:gs pos="100000">
                    <a:srgbClr val="0070C0"/>
                  </a:gs>
                </a:gsLst>
                <a:lin ang="5400000" scaled="1"/>
              </a:gra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30E-49F9-B3C0-D20FAAD0358F}"/>
              </c:ext>
            </c:extLst>
          </c:dPt>
          <c:dPt>
            <c:idx val="1"/>
            <c:bubble3D val="0"/>
            <c:spPr>
              <a:gradFill>
                <a:gsLst>
                  <a:gs pos="0">
                    <a:schemeClr val="bg1"/>
                  </a:gs>
                  <a:gs pos="74000">
                    <a:srgbClr val="00B0F0"/>
                  </a:gs>
                  <a:gs pos="83000">
                    <a:srgbClr val="00B0F0"/>
                  </a:gs>
                  <a:gs pos="100000">
                    <a:srgbClr val="00B0F0"/>
                  </a:gs>
                </a:gsLst>
                <a:lin ang="5400000" scaled="1"/>
              </a:gra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30E-49F9-B3C0-D20FAAD0358F}"/>
              </c:ext>
            </c:extLst>
          </c:dPt>
          <c:dPt>
            <c:idx val="2"/>
            <c:bubble3D val="0"/>
            <c:spPr>
              <a:gradFill>
                <a:gsLst>
                  <a:gs pos="0">
                    <a:schemeClr val="bg1"/>
                  </a:gs>
                  <a:gs pos="43000">
                    <a:schemeClr val="accent1">
                      <a:lumMod val="40000"/>
                      <a:lumOff val="60000"/>
                    </a:schemeClr>
                  </a:gs>
                  <a:gs pos="83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5400000" scaled="1"/>
              </a:gra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30E-49F9-B3C0-D20FAAD0358F}"/>
              </c:ext>
            </c:extLst>
          </c:dPt>
          <c:dPt>
            <c:idx val="3"/>
            <c:bubble3D val="0"/>
            <c:spPr>
              <a:gradFill>
                <a:gsLst>
                  <a:gs pos="0">
                    <a:schemeClr val="bg1">
                      <a:lumMod val="95000"/>
                    </a:schemeClr>
                  </a:gs>
                  <a:gs pos="43000">
                    <a:schemeClr val="bg1">
                      <a:lumMod val="75000"/>
                    </a:schemeClr>
                  </a:gs>
                  <a:gs pos="83000">
                    <a:schemeClr val="bg1">
                      <a:lumMod val="7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1"/>
              </a:gra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30E-49F9-B3C0-D20FAAD0358F}"/>
              </c:ext>
            </c:extLst>
          </c:dPt>
          <c:dLbls>
            <c:delete val="1"/>
          </c:dLbls>
          <c:cat>
            <c:strRef>
              <c:f>'Injection 17 USD (Discount)'!$W$35:$W$38</c:f>
              <c:strCache>
                <c:ptCount val="4"/>
                <c:pt idx="0">
                  <c:v>Shinhan Card</c:v>
                </c:pt>
                <c:pt idx="1">
                  <c:v>PT Indomobil Sukses Internasional Tbk</c:v>
                </c:pt>
                <c:pt idx="2">
                  <c:v>PT Tritunggal Intipermata</c:v>
                </c:pt>
                <c:pt idx="3">
                  <c:v>PT Asuransi Central Asia</c:v>
                </c:pt>
              </c:strCache>
            </c:strRef>
          </c:cat>
          <c:val>
            <c:numRef>
              <c:f>'Injection 17 USD (Discount)'!$X$35:$X$38</c:f>
              <c:numCache>
                <c:formatCode>0.00%</c:formatCode>
                <c:ptCount val="4"/>
                <c:pt idx="0">
                  <c:v>0.65839999999999999</c:v>
                </c:pt>
                <c:pt idx="1">
                  <c:v>0.18960000000000002</c:v>
                </c:pt>
                <c:pt idx="2">
                  <c:v>0.1061</c:v>
                </c:pt>
                <c:pt idx="3">
                  <c:v>4.5900000000000003E-2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30E-49F9-B3C0-D20FAAD0358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8DE04-6E99-42C4-973E-12F37DDF201B}" type="datetimeFigureOut">
              <a:rPr lang="en-US" smtClean="0"/>
              <a:t>7/26/2023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166B2B-BB93-41EB-BFC0-FEB599AB13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1280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4305A-84A0-4E91-983F-4798B867289A}" type="datetimeFigureOut">
              <a:rPr lang="en-US" smtClean="0"/>
              <a:t>7/26/2023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5FAD45-090E-42A3-AC73-5D28302ADA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06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FAD45-090E-42A3-AC73-5D28302ADAF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180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995312"/>
            <a:ext cx="13817600" cy="4244622"/>
          </a:xfrm>
        </p:spPr>
        <p:txBody>
          <a:bodyPr anchor="b"/>
          <a:lstStyle>
            <a:lvl1pPr algn="ctr">
              <a:defRPr sz="10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0" y="6403623"/>
            <a:ext cx="12192000" cy="2943577"/>
          </a:xfrm>
        </p:spPr>
        <p:txBody>
          <a:bodyPr/>
          <a:lstStyle>
            <a:lvl1pPr marL="0" indent="0" algn="ctr">
              <a:buNone/>
              <a:defRPr sz="4267"/>
            </a:lvl1pPr>
            <a:lvl2pPr marL="812810" indent="0" algn="ctr">
              <a:buNone/>
              <a:defRPr sz="3556"/>
            </a:lvl2pPr>
            <a:lvl3pPr marL="1625620" indent="0" algn="ctr">
              <a:buNone/>
              <a:defRPr sz="3200"/>
            </a:lvl3pPr>
            <a:lvl4pPr marL="2438430" indent="0" algn="ctr">
              <a:buNone/>
              <a:defRPr sz="2844"/>
            </a:lvl4pPr>
            <a:lvl5pPr marL="3251241" indent="0" algn="ctr">
              <a:buNone/>
              <a:defRPr sz="2844"/>
            </a:lvl5pPr>
            <a:lvl6pPr marL="4064051" indent="0" algn="ctr">
              <a:buNone/>
              <a:defRPr sz="2844"/>
            </a:lvl6pPr>
            <a:lvl7pPr marL="4876861" indent="0" algn="ctr">
              <a:buNone/>
              <a:defRPr sz="2844"/>
            </a:lvl7pPr>
            <a:lvl8pPr marL="5689671" indent="0" algn="ctr">
              <a:buNone/>
              <a:defRPr sz="2844"/>
            </a:lvl8pPr>
            <a:lvl9pPr marL="6502481" indent="0" algn="ctr">
              <a:buNone/>
              <a:defRPr sz="28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0C5F-4DF5-4706-9FB0-FF0AB912806E}" type="datetimeFigureOut">
              <a:rPr lang="en-US" smtClean="0"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FC10-C8D9-42B8-B255-0389C2DEE5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214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0C5F-4DF5-4706-9FB0-FF0AB912806E}" type="datetimeFigureOut">
              <a:rPr lang="en-US" smtClean="0"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FC10-C8D9-42B8-B255-0389C2DEE5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307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33201" y="649111"/>
            <a:ext cx="3505200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1" y="649111"/>
            <a:ext cx="10312400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0C5F-4DF5-4706-9FB0-FF0AB912806E}" type="datetimeFigureOut">
              <a:rPr lang="en-US" smtClean="0"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FC10-C8D9-42B8-B255-0389C2DEE5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333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0C5F-4DF5-4706-9FB0-FF0AB912806E}" type="datetimeFigureOut">
              <a:rPr lang="en-US" smtClean="0"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FC10-C8D9-42B8-B255-0389C2DEE5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234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134" y="3039537"/>
            <a:ext cx="14020800" cy="5071532"/>
          </a:xfrm>
        </p:spPr>
        <p:txBody>
          <a:bodyPr anchor="b"/>
          <a:lstStyle>
            <a:lvl1pPr>
              <a:defRPr sz="10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134" y="8159048"/>
            <a:ext cx="14020800" cy="2666999"/>
          </a:xfrm>
        </p:spPr>
        <p:txBody>
          <a:bodyPr/>
          <a:lstStyle>
            <a:lvl1pPr marL="0" indent="0">
              <a:buNone/>
              <a:defRPr sz="4267">
                <a:solidFill>
                  <a:schemeClr val="tx1"/>
                </a:solidFill>
              </a:defRPr>
            </a:lvl1pPr>
            <a:lvl2pPr marL="81281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0C5F-4DF5-4706-9FB0-FF0AB912806E}" type="datetimeFigureOut">
              <a:rPr lang="en-US" smtClean="0"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FC10-C8D9-42B8-B255-0389C2DEE5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025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3245556"/>
            <a:ext cx="690880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3245556"/>
            <a:ext cx="690880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0C5F-4DF5-4706-9FB0-FF0AB912806E}" type="datetimeFigureOut">
              <a:rPr lang="en-US" smtClean="0"/>
              <a:t>7/26/2023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FC10-C8D9-42B8-B255-0389C2DEE5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75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649114"/>
            <a:ext cx="14020800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9719" y="2988734"/>
            <a:ext cx="6877049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9719" y="4453467"/>
            <a:ext cx="6877049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29601" y="2988734"/>
            <a:ext cx="6910917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9601" y="4453467"/>
            <a:ext cx="6910917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0C5F-4DF5-4706-9FB0-FF0AB912806E}" type="datetimeFigureOut">
              <a:rPr lang="en-US" smtClean="0"/>
              <a:t>7/26/2023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FC10-C8D9-42B8-B255-0389C2DEE5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820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0C5F-4DF5-4706-9FB0-FF0AB912806E}" type="datetimeFigureOut">
              <a:rPr lang="en-US" smtClean="0"/>
              <a:t>7/26/2023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FC10-C8D9-42B8-B255-0389C2DEE5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713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0C5F-4DF5-4706-9FB0-FF0AB912806E}" type="datetimeFigureOut">
              <a:rPr lang="en-US" smtClean="0"/>
              <a:t>7/26/2023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FC10-C8D9-42B8-B255-0389C2DEE5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602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0917" y="1755425"/>
            <a:ext cx="8229600" cy="8664222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0C5F-4DF5-4706-9FB0-FF0AB912806E}" type="datetimeFigureOut">
              <a:rPr lang="en-US" smtClean="0"/>
              <a:t>7/26/2023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FC10-C8D9-42B8-B255-0389C2DEE5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23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10917" y="1755425"/>
            <a:ext cx="8229600" cy="8664222"/>
          </a:xfrm>
        </p:spPr>
        <p:txBody>
          <a:bodyPr anchor="t"/>
          <a:lstStyle>
            <a:lvl1pPr marL="0" indent="0">
              <a:buNone/>
              <a:defRPr sz="5689"/>
            </a:lvl1pPr>
            <a:lvl2pPr marL="812810" indent="0">
              <a:buNone/>
              <a:defRPr sz="4978"/>
            </a:lvl2pPr>
            <a:lvl3pPr marL="1625620" indent="0">
              <a:buNone/>
              <a:defRPr sz="4267"/>
            </a:lvl3pPr>
            <a:lvl4pPr marL="2438430" indent="0">
              <a:buNone/>
              <a:defRPr sz="3556"/>
            </a:lvl4pPr>
            <a:lvl5pPr marL="3251241" indent="0">
              <a:buNone/>
              <a:defRPr sz="3556"/>
            </a:lvl5pPr>
            <a:lvl6pPr marL="4064051" indent="0">
              <a:buNone/>
              <a:defRPr sz="3556"/>
            </a:lvl6pPr>
            <a:lvl7pPr marL="4876861" indent="0">
              <a:buNone/>
              <a:defRPr sz="3556"/>
            </a:lvl7pPr>
            <a:lvl8pPr marL="5689671" indent="0">
              <a:buNone/>
              <a:defRPr sz="3556"/>
            </a:lvl8pPr>
            <a:lvl9pPr marL="6502481" indent="0">
              <a:buNone/>
              <a:defRPr sz="3556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0C5F-4DF5-4706-9FB0-FF0AB912806E}" type="datetimeFigureOut">
              <a:rPr lang="en-US" smtClean="0"/>
              <a:t>7/26/2023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FC10-C8D9-42B8-B255-0389C2DEE5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457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600" y="649114"/>
            <a:ext cx="14020800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600" y="3245556"/>
            <a:ext cx="14020800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6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00C5F-4DF5-4706-9FB0-FF0AB912806E}" type="datetimeFigureOut">
              <a:rPr lang="en-US" smtClean="0"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84800" y="11300181"/>
            <a:ext cx="54864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EFC10-C8D9-42B8-B255-0389C2DEE5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41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1625620" rtl="0" eaLnBrk="1" latinLnBrk="0" hangingPunct="1">
        <a:lnSpc>
          <a:spcPct val="90000"/>
        </a:lnSpc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405" indent="-406405" algn="l" defTabSz="1625620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21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03202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3pPr>
      <a:lvl4pPr marL="284483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4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45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326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607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88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81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62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43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24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405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86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67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48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11" Type="http://schemas.openxmlformats.org/officeDocument/2006/relationships/image" Target="../media/image11.jpeg"/><Relationship Id="rId5" Type="http://schemas.openxmlformats.org/officeDocument/2006/relationships/image" Target="../media/image2.png"/><Relationship Id="rId10" Type="http://schemas.openxmlformats.org/officeDocument/2006/relationships/image" Target="../media/image10.jp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76"/>
            <a:ext cx="16256000" cy="12192976"/>
          </a:xfrm>
          <a:prstGeom prst="rect">
            <a:avLst/>
          </a:prstGeom>
        </p:spPr>
      </p:pic>
      <p:grpSp>
        <p:nvGrpSpPr>
          <p:cNvPr id="8" name="그룹 11"/>
          <p:cNvGrpSpPr>
            <a:grpSpLocks/>
          </p:cNvGrpSpPr>
          <p:nvPr/>
        </p:nvGrpSpPr>
        <p:grpSpPr bwMode="auto">
          <a:xfrm>
            <a:off x="2337820" y="4385665"/>
            <a:ext cx="11594161" cy="2363019"/>
            <a:chOff x="3052763" y="2101850"/>
            <a:chExt cx="5632450" cy="1522413"/>
          </a:xfrm>
        </p:grpSpPr>
        <p:sp>
          <p:nvSpPr>
            <p:cNvPr id="9" name="Line 23"/>
            <p:cNvSpPr>
              <a:spLocks noChangeShapeType="1"/>
            </p:cNvSpPr>
            <p:nvPr/>
          </p:nvSpPr>
          <p:spPr bwMode="auto">
            <a:xfrm>
              <a:off x="3052763" y="2101850"/>
              <a:ext cx="5608637" cy="1588"/>
            </a:xfrm>
            <a:prstGeom prst="line">
              <a:avLst/>
            </a:prstGeom>
            <a:noFill/>
            <a:ln w="9525">
              <a:solidFill>
                <a:srgbClr val="919191"/>
              </a:solidFill>
              <a:round/>
              <a:headEnd/>
              <a:tailEnd/>
            </a:ln>
          </p:spPr>
          <p:txBody>
            <a:bodyPr/>
            <a:lstStyle>
              <a:defPPr>
                <a:defRPr lang="ko-KR"/>
              </a:defPPr>
              <a:lvl1pPr algn="ctr" rtl="0" fontAlgn="base" latinLnBrk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 kumimoji="1" sz="1600" b="1" kern="1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+mn-cs"/>
                </a:defRPr>
              </a:lvl1pPr>
              <a:lvl2pPr marL="457200" algn="ctr" rtl="0" fontAlgn="base" latinLnBrk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 kumimoji="1" sz="1600" b="1" kern="1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+mn-cs"/>
                </a:defRPr>
              </a:lvl2pPr>
              <a:lvl3pPr marL="914400" algn="ctr" rtl="0" fontAlgn="base" latinLnBrk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 kumimoji="1" sz="1600" b="1" kern="1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+mn-cs"/>
                </a:defRPr>
              </a:lvl3pPr>
              <a:lvl4pPr marL="1371600" algn="ctr" rtl="0" fontAlgn="base" latinLnBrk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 kumimoji="1" sz="1600" b="1" kern="1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+mn-cs"/>
                </a:defRPr>
              </a:lvl4pPr>
              <a:lvl5pPr marL="1828800" algn="ctr" rtl="0" fontAlgn="base" latinLnBrk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 kumimoji="1" sz="1600" b="1" kern="1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600" b="1" kern="1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600" b="1" kern="1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600" b="1" kern="1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600" b="1" kern="1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endParaRPr lang="ko-KR" altLang="en-US" sz="2954" dirty="0">
                <a:solidFill>
                  <a:prstClr val="black"/>
                </a:solidFill>
                <a:latin typeface="Century Gothic" panose="020B0502020202020204" pitchFamily="34" charset="0"/>
                <a:ea typeface="신한세빛 B" panose="020B0803000000000000" pitchFamily="50" charset="-127"/>
              </a:endParaRPr>
            </a:p>
          </p:txBody>
        </p:sp>
        <p:sp>
          <p:nvSpPr>
            <p:cNvPr id="10" name="Line 23"/>
            <p:cNvSpPr>
              <a:spLocks noChangeShapeType="1"/>
            </p:cNvSpPr>
            <p:nvPr/>
          </p:nvSpPr>
          <p:spPr bwMode="auto">
            <a:xfrm>
              <a:off x="3076575" y="3622675"/>
              <a:ext cx="5608638" cy="1588"/>
            </a:xfrm>
            <a:prstGeom prst="line">
              <a:avLst/>
            </a:prstGeom>
            <a:noFill/>
            <a:ln w="9525">
              <a:solidFill>
                <a:srgbClr val="919191"/>
              </a:solidFill>
              <a:round/>
              <a:headEnd/>
              <a:tailEnd/>
            </a:ln>
          </p:spPr>
          <p:txBody>
            <a:bodyPr/>
            <a:lstStyle>
              <a:defPPr>
                <a:defRPr lang="ko-KR"/>
              </a:defPPr>
              <a:lvl1pPr algn="ctr" rtl="0" fontAlgn="base" latinLnBrk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 kumimoji="1" sz="1600" b="1" kern="1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+mn-cs"/>
                </a:defRPr>
              </a:lvl1pPr>
              <a:lvl2pPr marL="457200" algn="ctr" rtl="0" fontAlgn="base" latinLnBrk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 kumimoji="1" sz="1600" b="1" kern="1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+mn-cs"/>
                </a:defRPr>
              </a:lvl2pPr>
              <a:lvl3pPr marL="914400" algn="ctr" rtl="0" fontAlgn="base" latinLnBrk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 kumimoji="1" sz="1600" b="1" kern="1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+mn-cs"/>
                </a:defRPr>
              </a:lvl3pPr>
              <a:lvl4pPr marL="1371600" algn="ctr" rtl="0" fontAlgn="base" latinLnBrk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 kumimoji="1" sz="1600" b="1" kern="1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+mn-cs"/>
                </a:defRPr>
              </a:lvl4pPr>
              <a:lvl5pPr marL="1828800" algn="ctr" rtl="0" fontAlgn="base" latinLnBrk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defRPr kumimoji="1" sz="1600" b="1" kern="1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600" b="1" kern="1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600" b="1" kern="1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600" b="1" kern="1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600" b="1" kern="1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endParaRPr lang="ko-KR" altLang="en-US" sz="2954" dirty="0">
                <a:solidFill>
                  <a:prstClr val="black"/>
                </a:solidFill>
                <a:latin typeface="Century Gothic" panose="020B0502020202020204" pitchFamily="34" charset="0"/>
                <a:ea typeface="신한세빛 B" panose="020B0803000000000000" pitchFamily="50" charset="-127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318880" y="4197627"/>
            <a:ext cx="12162304" cy="2744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744" b="1" dirty="0">
                <a:latin typeface="Century Gothic" panose="020B0502020202020204" pitchFamily="34" charset="0"/>
                <a:ea typeface="OneShinhan Bold" panose="020B0803000000000000" pitchFamily="34" charset="-127"/>
              </a:rPr>
              <a:t>PT. SIF</a:t>
            </a:r>
            <a:br>
              <a:rPr lang="en-US" sz="5744" b="1" dirty="0">
                <a:latin typeface="Century Gothic" panose="020B0502020202020204" pitchFamily="34" charset="0"/>
                <a:ea typeface="OneShinhan Bold" panose="020B0803000000000000" pitchFamily="34" charset="-127"/>
              </a:rPr>
            </a:br>
            <a:r>
              <a:rPr lang="en-US" sz="5744" b="1" dirty="0" smtClean="0">
                <a:latin typeface="Century Gothic" panose="020B0502020202020204" pitchFamily="34" charset="0"/>
                <a:ea typeface="OneShinhan Bold" panose="020B0803000000000000" pitchFamily="34" charset="-127"/>
              </a:rPr>
              <a:t>Laporan </a:t>
            </a:r>
            <a:r>
              <a:rPr lang="en-US" sz="5744" b="1" dirty="0" err="1">
                <a:latin typeface="Century Gothic" panose="020B0502020202020204" pitchFamily="34" charset="0"/>
                <a:ea typeface="OneShinhan Bold" panose="020B0803000000000000" pitchFamily="34" charset="-127"/>
              </a:rPr>
              <a:t>Keuangan</a:t>
            </a:r>
            <a:r>
              <a:rPr lang="en-US" sz="5744" b="1" dirty="0">
                <a:latin typeface="Century Gothic" panose="020B0502020202020204" pitchFamily="34" charset="0"/>
                <a:ea typeface="OneShinhan Bold" panose="020B0803000000000000" pitchFamily="34" charset="-127"/>
              </a:rPr>
              <a:t> </a:t>
            </a:r>
            <a:r>
              <a:rPr lang="en-US" sz="5744" b="1" dirty="0" err="1" smtClean="0">
                <a:latin typeface="Century Gothic" panose="020B0502020202020204" pitchFamily="34" charset="0"/>
                <a:ea typeface="OneShinhan Bold" panose="020B0803000000000000" pitchFamily="34" charset="-127"/>
              </a:rPr>
              <a:t>Berkelanjutan</a:t>
            </a:r>
            <a:endParaRPr lang="en-US" sz="5744" b="1" dirty="0" smtClean="0">
              <a:latin typeface="Century Gothic" panose="020B0502020202020204" pitchFamily="34" charset="0"/>
              <a:ea typeface="OneShinhan Bold" panose="020B0803000000000000" pitchFamily="34" charset="-127"/>
            </a:endParaRPr>
          </a:p>
          <a:p>
            <a:r>
              <a:rPr lang="en-US" sz="5744" b="1" dirty="0" smtClean="0">
                <a:latin typeface="Century Gothic" panose="020B0502020202020204" pitchFamily="34" charset="0"/>
                <a:ea typeface="OneShinhan Bold" panose="020B0803000000000000" pitchFamily="34" charset="-127"/>
              </a:rPr>
              <a:t>2022</a:t>
            </a:r>
            <a:endParaRPr lang="en-US" sz="5744" b="1" dirty="0">
              <a:latin typeface="Century Gothic" panose="020B0502020202020204" pitchFamily="34" charset="0"/>
              <a:ea typeface="OneShinhan Bold" panose="020B0803000000000000" pitchFamily="34" charset="-127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8329" y="3803815"/>
            <a:ext cx="5290785" cy="520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46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직사각형 43"/>
          <p:cNvSpPr/>
          <p:nvPr/>
        </p:nvSpPr>
        <p:spPr>
          <a:xfrm>
            <a:off x="-5921" y="-16263"/>
            <a:ext cx="16261921" cy="13785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954"/>
          </a:p>
        </p:txBody>
      </p:sp>
      <p:sp>
        <p:nvSpPr>
          <p:cNvPr id="150" name="한쪽 모서리가 잘린 사각형 44"/>
          <p:cNvSpPr/>
          <p:nvPr/>
        </p:nvSpPr>
        <p:spPr>
          <a:xfrm rot="10800000">
            <a:off x="-18783" y="-20716"/>
            <a:ext cx="16274782" cy="1239863"/>
          </a:xfrm>
          <a:prstGeom prst="snip1Rect">
            <a:avLst>
              <a:gd name="adj" fmla="val 35194"/>
            </a:avLst>
          </a:prstGeom>
          <a:gradFill flip="none" rotWithShape="1">
            <a:gsLst>
              <a:gs pos="100000">
                <a:schemeClr val="tx2">
                  <a:lumMod val="50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  <a:gs pos="50000">
                <a:schemeClr val="tx2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954"/>
          </a:p>
        </p:txBody>
      </p:sp>
      <p:sp>
        <p:nvSpPr>
          <p:cNvPr id="29" name="object 63">
            <a:extLst>
              <a:ext uri="{FF2B5EF4-FFF2-40B4-BE49-F238E27FC236}">
                <a16:creationId xmlns:a16="http://schemas.microsoft.com/office/drawing/2014/main" xmlns="" id="{57AD7354-B347-0A44-87AE-09FF964CFAEB}"/>
              </a:ext>
            </a:extLst>
          </p:cNvPr>
          <p:cNvSpPr txBox="1"/>
          <p:nvPr/>
        </p:nvSpPr>
        <p:spPr>
          <a:xfrm>
            <a:off x="280795" y="11589125"/>
            <a:ext cx="531750" cy="414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2700">
              <a:lnSpc>
                <a:spcPct val="150000"/>
              </a:lnSpc>
              <a:defRPr/>
            </a:pPr>
            <a:r>
              <a: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neShinhan Light" panose="020B0303000000000000" pitchFamily="34" charset="-127"/>
                <a:ea typeface="OneShinhan Light" panose="020B0303000000000000" pitchFamily="34" charset="-127"/>
                <a:cs typeface="Arial"/>
              </a:rPr>
              <a:t>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49411" y="196187"/>
            <a:ext cx="80505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  <a:ea typeface="OneShinhan Bold" panose="020B0803000000000000" pitchFamily="34" charset="-127"/>
              </a:rPr>
              <a:t>Laporan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  <a:ea typeface="OneShinhan Bold" panose="020B0803000000000000" pitchFamily="34" charset="-127"/>
              </a:rPr>
              <a:t>Keuangan</a:t>
            </a: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  <a:ea typeface="OneShinhan Bold" panose="020B0803000000000000" pitchFamily="34" charset="-127"/>
              </a:rPr>
              <a:t>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  <a:ea typeface="OneShinhan Bold" panose="020B0803000000000000" pitchFamily="34" charset="-127"/>
              </a:rPr>
              <a:t>Berkelanjutan</a:t>
            </a:r>
            <a:endParaRPr lang="en-US" altLang="ko-KR" sz="360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원신한 Bold"/>
              <a:cs typeface="Arial" panose="020B0604020202020204" pitchFamily="34" charset="0"/>
            </a:endParaRPr>
          </a:p>
        </p:txBody>
      </p:sp>
      <p:sp>
        <p:nvSpPr>
          <p:cNvPr id="38" name="object 63">
            <a:extLst>
              <a:ext uri="{FF2B5EF4-FFF2-40B4-BE49-F238E27FC236}">
                <a16:creationId xmlns:a16="http://schemas.microsoft.com/office/drawing/2014/main" xmlns="" id="{57AD7354-B347-0A44-87AE-09FF964CFAEB}"/>
              </a:ext>
            </a:extLst>
          </p:cNvPr>
          <p:cNvSpPr txBox="1"/>
          <p:nvPr/>
        </p:nvSpPr>
        <p:spPr>
          <a:xfrm>
            <a:off x="1080603" y="1709629"/>
            <a:ext cx="836117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rgbClr val="002060"/>
                </a:solidFill>
                <a:latin typeface="Arial" panose="020B0604020202020204" pitchFamily="34" charset="0"/>
                <a:ea typeface="KoPub돋움체 Bold" pitchFamily="18" charset="-127"/>
                <a:cs typeface="Arial" panose="020B0604020202020204" pitchFamily="34" charset="0"/>
              </a:defRPr>
            </a:lvl1pPr>
          </a:lstStyle>
          <a:p>
            <a:r>
              <a:rPr lang="en-US" altLang="ko-KR" sz="2800" dirty="0" err="1">
                <a:latin typeface="+mn-lt"/>
              </a:rPr>
              <a:t>Aspek</a:t>
            </a:r>
            <a:r>
              <a:rPr lang="en-US" altLang="ko-KR" sz="2800" dirty="0">
                <a:latin typeface="+mn-lt"/>
              </a:rPr>
              <a:t> </a:t>
            </a:r>
            <a:r>
              <a:rPr lang="en-US" altLang="ko-KR" sz="2800" dirty="0" err="1">
                <a:latin typeface="+mn-lt"/>
              </a:rPr>
              <a:t>Ekonomi</a:t>
            </a:r>
            <a:endParaRPr lang="ko-KR" altLang="en-US" sz="2800" dirty="0">
              <a:latin typeface="+mn-lt"/>
            </a:endParaRPr>
          </a:p>
        </p:txBody>
      </p:sp>
      <p:grpSp>
        <p:nvGrpSpPr>
          <p:cNvPr id="39" name="Group 27"/>
          <p:cNvGrpSpPr/>
          <p:nvPr/>
        </p:nvGrpSpPr>
        <p:grpSpPr>
          <a:xfrm>
            <a:off x="826180" y="1882307"/>
            <a:ext cx="122075" cy="65835"/>
            <a:chOff x="359596" y="1736333"/>
            <a:chExt cx="323864" cy="174660"/>
          </a:xfrm>
        </p:grpSpPr>
        <p:sp>
          <p:nvSpPr>
            <p:cNvPr id="40" name="Rectangle 28"/>
            <p:cNvSpPr/>
            <p:nvPr/>
          </p:nvSpPr>
          <p:spPr>
            <a:xfrm rot="2700000">
              <a:off x="359596" y="1736333"/>
              <a:ext cx="174660" cy="174660"/>
            </a:xfrm>
            <a:prstGeom prst="rect">
              <a:avLst/>
            </a:prstGeom>
            <a:solidFill>
              <a:srgbClr val="11246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171450" indent="-171450">
                <a:buBlip>
                  <a:blip r:embed="rId3"/>
                </a:buBlip>
              </a:pPr>
              <a:endParaRPr lang="ko-KR" altLang="en-US" sz="1200" kern="0" spc="-12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41" name="Rectangle 30"/>
            <p:cNvSpPr/>
            <p:nvPr/>
          </p:nvSpPr>
          <p:spPr>
            <a:xfrm rot="2700000">
              <a:off x="508800" y="1736333"/>
              <a:ext cx="174660" cy="17466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171450" indent="-171450">
                <a:buBlip>
                  <a:blip r:embed="rId3"/>
                </a:buBlip>
              </a:pPr>
              <a:endParaRPr lang="ko-KR" altLang="en-US" sz="1200" kern="0" spc="-12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pic>
        <p:nvPicPr>
          <p:cNvPr id="42" name="Picture 4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3909" y="0"/>
            <a:ext cx="1121947" cy="1121250"/>
          </a:xfrm>
          <a:prstGeom prst="rect">
            <a:avLst/>
          </a:prstGeom>
        </p:spPr>
      </p:pic>
      <p:sp>
        <p:nvSpPr>
          <p:cNvPr id="47" name="Rectangle 46"/>
          <p:cNvSpPr/>
          <p:nvPr/>
        </p:nvSpPr>
        <p:spPr>
          <a:xfrm>
            <a:off x="2471495" y="2764554"/>
            <a:ext cx="2337622" cy="47724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TextBox 47"/>
          <p:cNvSpPr txBox="1"/>
          <p:nvPr/>
        </p:nvSpPr>
        <p:spPr>
          <a:xfrm>
            <a:off x="1814914" y="2874548"/>
            <a:ext cx="468077" cy="276999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defPPr>
              <a:defRPr lang="ko-KR"/>
            </a:defPPr>
            <a:lvl1pPr defTabSz="1042666">
              <a:defRPr sz="2100"/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pPr algn="r"/>
            <a:r>
              <a:rPr lang="en-US" altLang="ko-KR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KoPub돋움체 Bold" pitchFamily="18" charset="-127"/>
                <a:cs typeface="Arial" panose="020B0604020202020204" pitchFamily="34" charset="0"/>
              </a:rPr>
              <a:t>2022</a:t>
            </a:r>
            <a:endParaRPr lang="ko-KR" altLang="en-US" sz="1800" b="1" dirty="0">
              <a:solidFill>
                <a:schemeClr val="tx1">
                  <a:lumMod val="65000"/>
                  <a:lumOff val="35000"/>
                </a:schemeClr>
              </a:solidFill>
              <a:ea typeface="KoPub돋움체 Bold" pitchFamily="18" charset="-127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648963" y="2839969"/>
            <a:ext cx="1085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4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1,895 </a:t>
            </a:r>
            <a:r>
              <a:rPr lang="en-US" altLang="ko-KR" sz="1400" b="1" i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Miliar</a:t>
            </a:r>
            <a:endParaRPr lang="ko-KR" altLang="en-US" sz="1400" b="1" i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471495" y="3460528"/>
            <a:ext cx="1830104" cy="4772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TextBox 51"/>
          <p:cNvSpPr txBox="1"/>
          <p:nvPr/>
        </p:nvSpPr>
        <p:spPr>
          <a:xfrm>
            <a:off x="1814914" y="3570522"/>
            <a:ext cx="468077" cy="276999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defPPr>
              <a:defRPr lang="ko-KR"/>
            </a:defPPr>
            <a:lvl1pPr defTabSz="1042666">
              <a:defRPr sz="2100"/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pPr algn="r"/>
            <a:r>
              <a:rPr lang="en-US" altLang="ko-KR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KoPub돋움체 Bold" pitchFamily="18" charset="-127"/>
                <a:cs typeface="Arial" panose="020B0604020202020204" pitchFamily="34" charset="0"/>
              </a:rPr>
              <a:t>2021</a:t>
            </a:r>
            <a:endParaRPr lang="ko-KR" altLang="en-US" sz="1800" b="1" dirty="0">
              <a:solidFill>
                <a:schemeClr val="tx1">
                  <a:lumMod val="65000"/>
                  <a:lumOff val="35000"/>
                </a:schemeClr>
              </a:solidFill>
              <a:ea typeface="KoPub돋움체 Bold" pitchFamily="18" charset="-127"/>
              <a:cs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169279" y="3569723"/>
            <a:ext cx="1085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4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1,634 </a:t>
            </a:r>
            <a:r>
              <a:rPr lang="en-US" altLang="ko-KR" sz="1400" b="1" i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Miliar</a:t>
            </a:r>
            <a:endParaRPr lang="ko-KR" altLang="en-US" sz="1400" b="1" i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5045517" y="3241794"/>
            <a:ext cx="483484" cy="725954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 flipH="1">
            <a:off x="4978161" y="2859158"/>
            <a:ext cx="70634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  <a:scene3d>
              <a:camera prst="orthographicFront"/>
              <a:lightRig rig="threePt" dir="t"/>
            </a:scene3d>
            <a:sp3d>
              <a:bevelT w="1270" h="1270"/>
            </a:sp3d>
          </a:bodyPr>
          <a:lstStyle/>
          <a:p>
            <a:pPr algn="r">
              <a:spcBef>
                <a:spcPts val="200"/>
              </a:spcBef>
            </a:pPr>
            <a:r>
              <a:rPr lang="en-US" altLang="ko-KR" sz="2000" b="1" spc="-32" dirty="0" smtClean="0">
                <a:solidFill>
                  <a:srgbClr val="004A9E"/>
                </a:solidFill>
                <a:ea typeface="신한세빛 B" pitchFamily="50" charset="-127"/>
                <a:cs typeface="Arial" panose="020B0604020202020204" pitchFamily="34" charset="0"/>
              </a:rPr>
              <a:t>15.97</a:t>
            </a:r>
            <a:r>
              <a:rPr lang="en-US" altLang="ko-KR" sz="1600" b="1" spc="-32" dirty="0" smtClean="0">
                <a:solidFill>
                  <a:srgbClr val="828282"/>
                </a:solidFill>
                <a:ea typeface="KoPub돋움체 Light" pitchFamily="18" charset="-127"/>
                <a:cs typeface="Arial" panose="020B0604020202020204" pitchFamily="34" charset="0"/>
              </a:rPr>
              <a:t>%</a:t>
            </a:r>
            <a:endParaRPr lang="en-US" altLang="ko-KR" sz="1600" b="1" spc="-32" dirty="0">
              <a:solidFill>
                <a:srgbClr val="828282"/>
              </a:solidFill>
              <a:ea typeface="KoPub돋움체 Light" pitchFamily="18" charset="-127"/>
              <a:cs typeface="Arial" panose="020B0604020202020204" pitchFamily="34" charset="0"/>
            </a:endParaRPr>
          </a:p>
        </p:txBody>
      </p:sp>
      <p:sp>
        <p:nvSpPr>
          <p:cNvPr id="57" name="object 63">
            <a:extLst>
              <a:ext uri="{FF2B5EF4-FFF2-40B4-BE49-F238E27FC236}">
                <a16:creationId xmlns:a16="http://schemas.microsoft.com/office/drawing/2014/main" xmlns="" id="{57AD7354-B347-0A44-87AE-09FF964CFAEB}"/>
              </a:ext>
            </a:extLst>
          </p:cNvPr>
          <p:cNvSpPr txBox="1"/>
          <p:nvPr/>
        </p:nvSpPr>
        <p:spPr>
          <a:xfrm>
            <a:off x="1800531" y="2291555"/>
            <a:ext cx="3263416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rgbClr val="002060"/>
                </a:solidFill>
                <a:latin typeface="Arial" panose="020B0604020202020204" pitchFamily="34" charset="0"/>
                <a:ea typeface="KoPub돋움체 Bold" pitchFamily="18" charset="-127"/>
                <a:cs typeface="Arial" panose="020B0604020202020204" pitchFamily="34" charset="0"/>
              </a:defRPr>
            </a:lvl1pPr>
          </a:lstStyle>
          <a:p>
            <a:r>
              <a:rPr lang="en-US" altLang="ko-KR" sz="1800" u="sng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Pertumbuhan</a:t>
            </a:r>
            <a:r>
              <a:rPr lang="en-US" altLang="ko-KR" sz="20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ko-KR" sz="1800" u="sng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Aset</a:t>
            </a:r>
            <a:r>
              <a:rPr lang="en-US" altLang="ko-KR" sz="18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/</a:t>
            </a:r>
            <a:r>
              <a:rPr lang="en-US" altLang="ko-KR" sz="18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Asset Growth</a:t>
            </a:r>
            <a:endParaRPr lang="ko-KR" altLang="en-US" sz="1800" i="1" u="sng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58" name="object 63">
            <a:extLst>
              <a:ext uri="{FF2B5EF4-FFF2-40B4-BE49-F238E27FC236}">
                <a16:creationId xmlns:a16="http://schemas.microsoft.com/office/drawing/2014/main" xmlns="" id="{57AD7354-B347-0A44-87AE-09FF964CFAEB}"/>
              </a:ext>
            </a:extLst>
          </p:cNvPr>
          <p:cNvSpPr txBox="1"/>
          <p:nvPr/>
        </p:nvSpPr>
        <p:spPr>
          <a:xfrm>
            <a:off x="1800531" y="4209827"/>
            <a:ext cx="3177629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rgbClr val="002060"/>
                </a:solidFill>
                <a:latin typeface="Arial" panose="020B0604020202020204" pitchFamily="34" charset="0"/>
                <a:ea typeface="KoPub돋움체 Bold" pitchFamily="18" charset="-127"/>
                <a:cs typeface="Arial" panose="020B0604020202020204" pitchFamily="34" charset="0"/>
              </a:defRPr>
            </a:lvl1pPr>
          </a:lstStyle>
          <a:p>
            <a:r>
              <a:rPr lang="en-US" altLang="ko-KR" sz="1800" u="sng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Pertumbuhan</a:t>
            </a:r>
            <a:r>
              <a:rPr lang="en-US" altLang="ko-KR" sz="20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ko-KR" sz="18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Pembiayaan </a:t>
            </a:r>
            <a:r>
              <a:rPr lang="en-US" altLang="ko-KR" sz="1800" u="sng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Bruto</a:t>
            </a:r>
            <a:endParaRPr lang="en-US" altLang="ko-KR" sz="1800" u="sng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r>
              <a:rPr lang="en-US" altLang="ko-KR" sz="18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Growth of Financing Asset Gross</a:t>
            </a:r>
            <a:endParaRPr lang="ko-KR" altLang="en-US" sz="1800" i="1" u="sng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891694" y="4975808"/>
            <a:ext cx="1218473" cy="49244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algn="r" defTabSz="1042666">
              <a:defRPr b="1">
                <a:solidFill>
                  <a:schemeClr val="tx1">
                    <a:lumMod val="65000"/>
                    <a:lumOff val="35000"/>
                  </a:schemeClr>
                </a:solidFill>
                <a:ea typeface="KoPub돋움체 Bold" pitchFamily="18" charset="-127"/>
                <a:cs typeface="Arial" panose="020B0604020202020204" pitchFamily="34" charset="0"/>
              </a:defRPr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pPr algn="l"/>
            <a:r>
              <a:rPr lang="en-US" altLang="ko-KR" sz="1600" dirty="0" err="1" smtClean="0"/>
              <a:t>Investasi</a:t>
            </a:r>
            <a:endParaRPr lang="en-US" altLang="ko-KR" sz="1600" dirty="0" smtClean="0"/>
          </a:p>
          <a:p>
            <a:pPr algn="l"/>
            <a:r>
              <a:rPr lang="en-US" altLang="ko-KR" sz="1600" i="1" dirty="0" smtClean="0"/>
              <a:t>Investment</a:t>
            </a:r>
            <a:endParaRPr lang="ko-KR" altLang="en-US" sz="1600" i="1" dirty="0"/>
          </a:p>
        </p:txBody>
      </p:sp>
      <p:sp>
        <p:nvSpPr>
          <p:cNvPr id="60" name="Rectangle 59"/>
          <p:cNvSpPr/>
          <p:nvPr/>
        </p:nvSpPr>
        <p:spPr>
          <a:xfrm>
            <a:off x="3396016" y="4932499"/>
            <a:ext cx="2550973" cy="49531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1" name="TextBox 60"/>
          <p:cNvSpPr txBox="1"/>
          <p:nvPr/>
        </p:nvSpPr>
        <p:spPr>
          <a:xfrm>
            <a:off x="1891694" y="6374290"/>
            <a:ext cx="1218474" cy="49244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algn="r" defTabSz="1042666">
              <a:defRPr b="1">
                <a:solidFill>
                  <a:schemeClr val="tx1">
                    <a:lumMod val="65000"/>
                    <a:lumOff val="35000"/>
                  </a:schemeClr>
                </a:solidFill>
                <a:ea typeface="KoPub돋움체 Bold" pitchFamily="18" charset="-127"/>
                <a:cs typeface="Arial" panose="020B0604020202020204" pitchFamily="34" charset="0"/>
              </a:defRPr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pPr algn="l"/>
            <a:r>
              <a:rPr lang="en-US" altLang="ko-KR" sz="1600" dirty="0" err="1" smtClean="0"/>
              <a:t>Multiguna</a:t>
            </a:r>
            <a:endParaRPr lang="en-US" altLang="ko-KR" sz="1600" dirty="0" smtClean="0"/>
          </a:p>
          <a:p>
            <a:pPr algn="l"/>
            <a:r>
              <a:rPr lang="en-US" altLang="ko-KR" sz="1600" i="1" dirty="0" err="1" smtClean="0"/>
              <a:t>MultiPurpose</a:t>
            </a:r>
            <a:endParaRPr lang="ko-KR" altLang="en-US" sz="1600" i="1" dirty="0"/>
          </a:p>
        </p:txBody>
      </p:sp>
      <p:sp>
        <p:nvSpPr>
          <p:cNvPr id="62" name="Rectangle 61"/>
          <p:cNvSpPr/>
          <p:nvPr/>
        </p:nvSpPr>
        <p:spPr>
          <a:xfrm>
            <a:off x="3396016" y="6383766"/>
            <a:ext cx="1311467" cy="51116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3" name="TextBox 62"/>
          <p:cNvSpPr txBox="1"/>
          <p:nvPr/>
        </p:nvSpPr>
        <p:spPr>
          <a:xfrm>
            <a:off x="1891694" y="7098082"/>
            <a:ext cx="1218474" cy="49244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algn="r" defTabSz="1042666">
              <a:defRPr b="1">
                <a:solidFill>
                  <a:schemeClr val="tx1">
                    <a:lumMod val="65000"/>
                    <a:lumOff val="35000"/>
                  </a:schemeClr>
                </a:solidFill>
                <a:ea typeface="KoPub돋움체 Bold" pitchFamily="18" charset="-127"/>
                <a:cs typeface="Arial" panose="020B0604020202020204" pitchFamily="34" charset="0"/>
              </a:defRPr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pPr algn="l"/>
            <a:r>
              <a:rPr lang="en-US" altLang="ko-KR" sz="1600" dirty="0" err="1"/>
              <a:t>Kartu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Kredit</a:t>
            </a:r>
            <a:r>
              <a:rPr lang="en-US" altLang="ko-KR" sz="1600" dirty="0" smtClean="0"/>
              <a:t> </a:t>
            </a:r>
            <a:r>
              <a:rPr lang="en-US" altLang="ko-KR" sz="1600" i="1" dirty="0" smtClean="0"/>
              <a:t>Credit Card</a:t>
            </a:r>
            <a:endParaRPr lang="ko-KR" altLang="en-US" sz="1600" i="1" dirty="0"/>
          </a:p>
        </p:txBody>
      </p:sp>
      <p:sp>
        <p:nvSpPr>
          <p:cNvPr id="64" name="Rectangle 63"/>
          <p:cNvSpPr/>
          <p:nvPr/>
        </p:nvSpPr>
        <p:spPr>
          <a:xfrm>
            <a:off x="3396017" y="7073313"/>
            <a:ext cx="848749" cy="51166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5" name="TextBox 64"/>
          <p:cNvSpPr txBox="1"/>
          <p:nvPr/>
        </p:nvSpPr>
        <p:spPr>
          <a:xfrm>
            <a:off x="1891694" y="5659581"/>
            <a:ext cx="1432107" cy="49244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algn="r" defTabSz="1042666">
              <a:defRPr b="1">
                <a:solidFill>
                  <a:schemeClr val="tx1">
                    <a:lumMod val="65000"/>
                    <a:lumOff val="35000"/>
                  </a:schemeClr>
                </a:solidFill>
                <a:ea typeface="KoPub돋움체 Bold" pitchFamily="18" charset="-127"/>
                <a:cs typeface="Arial" panose="020B0604020202020204" pitchFamily="34" charset="0"/>
              </a:defRPr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pPr algn="l"/>
            <a:r>
              <a:rPr lang="en-US" altLang="ko-KR" sz="1600" dirty="0" smtClean="0"/>
              <a:t>Modal </a:t>
            </a:r>
            <a:r>
              <a:rPr lang="en-US" altLang="ko-KR" sz="1600" dirty="0" err="1" smtClean="0"/>
              <a:t>Kerja</a:t>
            </a:r>
            <a:endParaRPr lang="en-US" altLang="ko-KR" sz="1600" dirty="0" smtClean="0"/>
          </a:p>
          <a:p>
            <a:pPr algn="l"/>
            <a:r>
              <a:rPr lang="en-US" altLang="ko-KR" sz="1600" i="1" dirty="0" smtClean="0"/>
              <a:t>Working Capital</a:t>
            </a:r>
            <a:endParaRPr lang="ko-KR" altLang="en-US" sz="1600" i="1" dirty="0"/>
          </a:p>
        </p:txBody>
      </p:sp>
      <p:sp>
        <p:nvSpPr>
          <p:cNvPr id="66" name="Rectangle 65"/>
          <p:cNvSpPr/>
          <p:nvPr/>
        </p:nvSpPr>
        <p:spPr>
          <a:xfrm flipV="1">
            <a:off x="3396017" y="5652017"/>
            <a:ext cx="1153708" cy="50753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7" name="TextBox 66"/>
          <p:cNvSpPr txBox="1"/>
          <p:nvPr/>
        </p:nvSpPr>
        <p:spPr>
          <a:xfrm>
            <a:off x="1697478" y="7894758"/>
            <a:ext cx="1218474" cy="24622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algn="r" defTabSz="1042666">
              <a:defRPr b="1">
                <a:solidFill>
                  <a:schemeClr val="tx1">
                    <a:lumMod val="65000"/>
                    <a:lumOff val="35000"/>
                  </a:schemeClr>
                </a:solidFill>
                <a:ea typeface="KoPub돋움체 Bold" pitchFamily="18" charset="-127"/>
                <a:cs typeface="Arial" panose="020B0604020202020204" pitchFamily="34" charset="0"/>
              </a:defRPr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r>
              <a:rPr lang="en-US" altLang="ko-KR" sz="1600" dirty="0" smtClean="0"/>
              <a:t>2022 Total</a:t>
            </a:r>
            <a:endParaRPr lang="ko-KR" altLang="en-US" sz="1600" dirty="0"/>
          </a:p>
        </p:txBody>
      </p:sp>
      <p:sp>
        <p:nvSpPr>
          <p:cNvPr id="68" name="TextBox 67"/>
          <p:cNvSpPr txBox="1"/>
          <p:nvPr/>
        </p:nvSpPr>
        <p:spPr>
          <a:xfrm>
            <a:off x="4832830" y="5026265"/>
            <a:ext cx="10855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4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1,404 </a:t>
            </a:r>
            <a:r>
              <a:rPr lang="en-US" altLang="ko-KR" sz="1400" b="1" i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Miliar</a:t>
            </a:r>
            <a:endParaRPr lang="ko-KR" altLang="en-US" sz="1400" b="1" i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698870" y="5763407"/>
            <a:ext cx="8563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4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54 </a:t>
            </a:r>
            <a:r>
              <a:rPr lang="en-US" altLang="ko-KR" sz="1400" b="1" i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Miliar</a:t>
            </a:r>
            <a:endParaRPr lang="ko-KR" altLang="en-US" sz="1400" b="1" i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834833" y="6500449"/>
            <a:ext cx="8563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4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94 </a:t>
            </a:r>
            <a:r>
              <a:rPr lang="en-US" altLang="ko-KR" sz="1400" b="1" i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Miliar</a:t>
            </a:r>
            <a:endParaRPr lang="ko-KR" altLang="en-US" sz="1400" b="1" i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381331" y="7189460"/>
            <a:ext cx="8563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4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36 </a:t>
            </a:r>
            <a:r>
              <a:rPr lang="en-US" altLang="ko-KR" sz="1400" b="1" i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Miliar</a:t>
            </a:r>
            <a:endParaRPr lang="ko-KR" altLang="en-US" sz="1400" b="1" i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396016" y="7785204"/>
            <a:ext cx="2785177" cy="49531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3" name="TextBox 72"/>
          <p:cNvSpPr txBox="1"/>
          <p:nvPr/>
        </p:nvSpPr>
        <p:spPr>
          <a:xfrm>
            <a:off x="5063947" y="7878969"/>
            <a:ext cx="10855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4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1,588 </a:t>
            </a:r>
            <a:r>
              <a:rPr lang="en-US" altLang="ko-KR" sz="1400" b="1" i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Miliar</a:t>
            </a:r>
            <a:endParaRPr lang="ko-KR" altLang="en-US" sz="1400" b="1" i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697478" y="9604902"/>
            <a:ext cx="1218474" cy="49244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algn="r" defTabSz="1042666">
              <a:defRPr b="1">
                <a:solidFill>
                  <a:schemeClr val="tx1">
                    <a:lumMod val="65000"/>
                    <a:lumOff val="35000"/>
                  </a:schemeClr>
                </a:solidFill>
                <a:ea typeface="KoPub돋움체 Bold" pitchFamily="18" charset="-127"/>
                <a:cs typeface="Arial" panose="020B0604020202020204" pitchFamily="34" charset="0"/>
              </a:defRPr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r>
              <a:rPr lang="en-US" altLang="ko-KR" sz="1600" dirty="0" smtClean="0"/>
              <a:t>2021 Total (Audited)</a:t>
            </a:r>
            <a:endParaRPr lang="ko-KR" altLang="en-US" sz="1600" dirty="0"/>
          </a:p>
        </p:txBody>
      </p:sp>
      <p:sp>
        <p:nvSpPr>
          <p:cNvPr id="76" name="Rectangle 75"/>
          <p:cNvSpPr/>
          <p:nvPr/>
        </p:nvSpPr>
        <p:spPr>
          <a:xfrm>
            <a:off x="3396016" y="9600278"/>
            <a:ext cx="2312445" cy="4953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TextBox 77"/>
          <p:cNvSpPr txBox="1"/>
          <p:nvPr/>
        </p:nvSpPr>
        <p:spPr>
          <a:xfrm>
            <a:off x="4621701" y="9690929"/>
            <a:ext cx="10855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4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1,462 </a:t>
            </a:r>
            <a:r>
              <a:rPr lang="en-US" altLang="ko-KR" sz="1400" b="1" i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Miliar</a:t>
            </a:r>
            <a:endParaRPr lang="ko-KR" altLang="en-US" sz="1400" b="1" i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9" name="Up Arrow 78"/>
          <p:cNvSpPr/>
          <p:nvPr/>
        </p:nvSpPr>
        <p:spPr>
          <a:xfrm>
            <a:off x="6331439" y="8237787"/>
            <a:ext cx="483484" cy="1882937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 flipH="1">
            <a:off x="6383410" y="7905308"/>
            <a:ext cx="587020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  <a:scene3d>
              <a:camera prst="orthographicFront"/>
              <a:lightRig rig="threePt" dir="t"/>
            </a:scene3d>
            <a:sp3d>
              <a:bevelT w="1270" h="1270"/>
            </a:sp3d>
          </a:bodyPr>
          <a:lstStyle/>
          <a:p>
            <a:pPr algn="r">
              <a:spcBef>
                <a:spcPts val="200"/>
              </a:spcBef>
            </a:pPr>
            <a:r>
              <a:rPr lang="en-US" altLang="ko-KR" sz="2000" b="1" spc="-32" dirty="0" smtClean="0">
                <a:solidFill>
                  <a:srgbClr val="004A9E"/>
                </a:solidFill>
                <a:ea typeface="신한세빛 B" pitchFamily="50" charset="-127"/>
                <a:cs typeface="Arial" panose="020B0604020202020204" pitchFamily="34" charset="0"/>
              </a:rPr>
              <a:t>8.65</a:t>
            </a:r>
            <a:r>
              <a:rPr lang="en-US" altLang="ko-KR" sz="1600" b="1" spc="-32" dirty="0" smtClean="0">
                <a:solidFill>
                  <a:srgbClr val="828282"/>
                </a:solidFill>
                <a:ea typeface="KoPub돋움체 Light" pitchFamily="18" charset="-127"/>
                <a:cs typeface="Arial" panose="020B0604020202020204" pitchFamily="34" charset="0"/>
              </a:rPr>
              <a:t>%</a:t>
            </a:r>
            <a:endParaRPr lang="en-US" altLang="ko-KR" sz="1600" b="1" spc="-32" dirty="0">
              <a:solidFill>
                <a:srgbClr val="828282"/>
              </a:solidFill>
              <a:ea typeface="KoPub돋움체 Light" pitchFamily="18" charset="-127"/>
              <a:cs typeface="Arial" panose="020B0604020202020204" pitchFamily="34" charset="0"/>
            </a:endParaRPr>
          </a:p>
        </p:txBody>
      </p:sp>
      <p:sp>
        <p:nvSpPr>
          <p:cNvPr id="84" name="object 63">
            <a:extLst>
              <a:ext uri="{FF2B5EF4-FFF2-40B4-BE49-F238E27FC236}">
                <a16:creationId xmlns:a16="http://schemas.microsoft.com/office/drawing/2014/main" xmlns="" id="{57AD7354-B347-0A44-87AE-09FF964CFAEB}"/>
              </a:ext>
            </a:extLst>
          </p:cNvPr>
          <p:cNvSpPr txBox="1"/>
          <p:nvPr/>
        </p:nvSpPr>
        <p:spPr>
          <a:xfrm>
            <a:off x="10022243" y="4226317"/>
            <a:ext cx="3630217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rgbClr val="002060"/>
                </a:solidFill>
                <a:latin typeface="Arial" panose="020B0604020202020204" pitchFamily="34" charset="0"/>
                <a:ea typeface="KoPub돋움체 Bold" pitchFamily="18" charset="-127"/>
                <a:cs typeface="Arial" panose="020B0604020202020204" pitchFamily="34" charset="0"/>
              </a:defRPr>
            </a:lvl1pPr>
          </a:lstStyle>
          <a:p>
            <a:r>
              <a:rPr lang="en-US" altLang="ko-KR" sz="1800" u="sng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PertumbuhanPenyaluran</a:t>
            </a:r>
            <a:r>
              <a:rPr lang="en-US" altLang="ko-KR" sz="18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Pembiayaan</a:t>
            </a:r>
          </a:p>
          <a:p>
            <a:r>
              <a:rPr lang="en-US" altLang="ko-KR" sz="18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Financing Distribution Growth</a:t>
            </a:r>
            <a:endParaRPr lang="ko-KR" altLang="en-US" sz="1800" i="1" u="sng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12866990" y="4978308"/>
            <a:ext cx="1218473" cy="49244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algn="r" defTabSz="1042666">
              <a:defRPr b="1">
                <a:solidFill>
                  <a:schemeClr val="tx1">
                    <a:lumMod val="65000"/>
                    <a:lumOff val="35000"/>
                  </a:schemeClr>
                </a:solidFill>
                <a:ea typeface="KoPub돋움체 Bold" pitchFamily="18" charset="-127"/>
                <a:cs typeface="Arial" panose="020B0604020202020204" pitchFamily="34" charset="0"/>
              </a:defRPr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r>
              <a:rPr lang="en-US" altLang="ko-KR" sz="1600" dirty="0" err="1" smtClean="0"/>
              <a:t>Investasi</a:t>
            </a:r>
            <a:endParaRPr lang="en-US" altLang="ko-KR" sz="1600" dirty="0" smtClean="0"/>
          </a:p>
          <a:p>
            <a:r>
              <a:rPr lang="en-US" altLang="ko-KR" sz="1600" i="1" dirty="0" smtClean="0"/>
              <a:t>Investment</a:t>
            </a:r>
            <a:endParaRPr lang="ko-KR" altLang="en-US" sz="1600" i="1" dirty="0"/>
          </a:p>
        </p:txBody>
      </p:sp>
      <p:sp>
        <p:nvSpPr>
          <p:cNvPr id="132" name="Rectangle 131"/>
          <p:cNvSpPr/>
          <p:nvPr/>
        </p:nvSpPr>
        <p:spPr>
          <a:xfrm>
            <a:off x="10022243" y="4934999"/>
            <a:ext cx="2605207" cy="49531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3" name="TextBox 132"/>
          <p:cNvSpPr txBox="1"/>
          <p:nvPr/>
        </p:nvSpPr>
        <p:spPr>
          <a:xfrm>
            <a:off x="12866990" y="6376790"/>
            <a:ext cx="1218474" cy="49244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algn="r" defTabSz="1042666">
              <a:defRPr b="1">
                <a:solidFill>
                  <a:schemeClr val="tx1">
                    <a:lumMod val="65000"/>
                    <a:lumOff val="35000"/>
                  </a:schemeClr>
                </a:solidFill>
                <a:ea typeface="KoPub돋움체 Bold" pitchFamily="18" charset="-127"/>
                <a:cs typeface="Arial" panose="020B0604020202020204" pitchFamily="34" charset="0"/>
              </a:defRPr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r>
              <a:rPr lang="en-US" altLang="ko-KR" sz="1600" dirty="0" err="1" smtClean="0"/>
              <a:t>Multiguna</a:t>
            </a:r>
            <a:endParaRPr lang="en-US" altLang="ko-KR" sz="1600" dirty="0" smtClean="0"/>
          </a:p>
          <a:p>
            <a:r>
              <a:rPr lang="en-US" altLang="ko-KR" sz="1600" i="1" dirty="0" err="1" smtClean="0"/>
              <a:t>MultiPurpose</a:t>
            </a:r>
            <a:endParaRPr lang="ko-KR" altLang="en-US" sz="1600" i="1" dirty="0"/>
          </a:p>
        </p:txBody>
      </p:sp>
      <p:sp>
        <p:nvSpPr>
          <p:cNvPr id="134" name="Rectangle 133"/>
          <p:cNvSpPr/>
          <p:nvPr/>
        </p:nvSpPr>
        <p:spPr>
          <a:xfrm>
            <a:off x="12042744" y="6386266"/>
            <a:ext cx="582879" cy="51116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5" name="TextBox 134"/>
          <p:cNvSpPr txBox="1"/>
          <p:nvPr/>
        </p:nvSpPr>
        <p:spPr>
          <a:xfrm>
            <a:off x="12852000" y="7100582"/>
            <a:ext cx="1218474" cy="49244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algn="r" defTabSz="1042666">
              <a:defRPr b="1">
                <a:solidFill>
                  <a:schemeClr val="tx1">
                    <a:lumMod val="65000"/>
                    <a:lumOff val="35000"/>
                  </a:schemeClr>
                </a:solidFill>
                <a:ea typeface="KoPub돋움체 Bold" pitchFamily="18" charset="-127"/>
                <a:cs typeface="Arial" panose="020B0604020202020204" pitchFamily="34" charset="0"/>
              </a:defRPr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r>
              <a:rPr lang="en-US" altLang="ko-KR" sz="1600" dirty="0" err="1"/>
              <a:t>Kartu</a:t>
            </a:r>
            <a:r>
              <a:rPr lang="en-US" altLang="ko-KR" sz="1600" dirty="0"/>
              <a:t> </a:t>
            </a:r>
            <a:r>
              <a:rPr lang="en-US" altLang="ko-KR" sz="1600" dirty="0" err="1" smtClean="0"/>
              <a:t>Kredit</a:t>
            </a:r>
            <a:r>
              <a:rPr lang="en-US" altLang="ko-KR" sz="1600" dirty="0" smtClean="0"/>
              <a:t> </a:t>
            </a:r>
            <a:r>
              <a:rPr lang="en-US" altLang="ko-KR" sz="1600" i="1" dirty="0" smtClean="0"/>
              <a:t>Credit Card</a:t>
            </a:r>
            <a:endParaRPr lang="ko-KR" altLang="en-US" sz="1600" i="1" dirty="0"/>
          </a:p>
        </p:txBody>
      </p:sp>
      <p:sp>
        <p:nvSpPr>
          <p:cNvPr id="136" name="Rectangle 135"/>
          <p:cNvSpPr/>
          <p:nvPr/>
        </p:nvSpPr>
        <p:spPr>
          <a:xfrm>
            <a:off x="11674706" y="7075813"/>
            <a:ext cx="937068" cy="51166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" name="TextBox 136"/>
          <p:cNvSpPr txBox="1"/>
          <p:nvPr/>
        </p:nvSpPr>
        <p:spPr>
          <a:xfrm>
            <a:off x="12672120" y="5662081"/>
            <a:ext cx="1432107" cy="49244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algn="r" defTabSz="1042666">
              <a:defRPr b="1">
                <a:solidFill>
                  <a:schemeClr val="tx1">
                    <a:lumMod val="65000"/>
                    <a:lumOff val="35000"/>
                  </a:schemeClr>
                </a:solidFill>
                <a:ea typeface="KoPub돋움체 Bold" pitchFamily="18" charset="-127"/>
                <a:cs typeface="Arial" panose="020B0604020202020204" pitchFamily="34" charset="0"/>
              </a:defRPr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r>
              <a:rPr lang="en-US" altLang="ko-KR" sz="1600" dirty="0" smtClean="0"/>
              <a:t>Modal </a:t>
            </a:r>
            <a:r>
              <a:rPr lang="en-US" altLang="ko-KR" sz="1600" dirty="0" err="1" smtClean="0"/>
              <a:t>Kerja</a:t>
            </a:r>
            <a:endParaRPr lang="en-US" altLang="ko-KR" sz="1600" dirty="0" smtClean="0"/>
          </a:p>
          <a:p>
            <a:r>
              <a:rPr lang="en-US" altLang="ko-KR" sz="1600" i="1" dirty="0" smtClean="0"/>
              <a:t>Working Capital</a:t>
            </a:r>
            <a:endParaRPr lang="ko-KR" altLang="en-US" sz="1600" i="1" dirty="0"/>
          </a:p>
        </p:txBody>
      </p:sp>
      <p:sp>
        <p:nvSpPr>
          <p:cNvPr id="138" name="Rectangle 137"/>
          <p:cNvSpPr/>
          <p:nvPr/>
        </p:nvSpPr>
        <p:spPr>
          <a:xfrm flipV="1">
            <a:off x="10983133" y="5654513"/>
            <a:ext cx="1633798" cy="50753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9" name="TextBox 138"/>
          <p:cNvSpPr txBox="1"/>
          <p:nvPr/>
        </p:nvSpPr>
        <p:spPr>
          <a:xfrm>
            <a:off x="12867120" y="7897258"/>
            <a:ext cx="1218474" cy="24622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algn="r" defTabSz="1042666">
              <a:defRPr b="1">
                <a:solidFill>
                  <a:schemeClr val="tx1">
                    <a:lumMod val="65000"/>
                    <a:lumOff val="35000"/>
                  </a:schemeClr>
                </a:solidFill>
                <a:ea typeface="KoPub돋움체 Bold" pitchFamily="18" charset="-127"/>
                <a:cs typeface="Arial" panose="020B0604020202020204" pitchFamily="34" charset="0"/>
              </a:defRPr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r>
              <a:rPr lang="en-US" altLang="ko-KR" sz="1600" dirty="0" smtClean="0"/>
              <a:t>2022 Total</a:t>
            </a:r>
            <a:endParaRPr lang="ko-KR" altLang="en-US" sz="1600" dirty="0"/>
          </a:p>
        </p:txBody>
      </p:sp>
      <p:sp>
        <p:nvSpPr>
          <p:cNvPr id="140" name="TextBox 139"/>
          <p:cNvSpPr txBox="1"/>
          <p:nvPr/>
        </p:nvSpPr>
        <p:spPr>
          <a:xfrm>
            <a:off x="11535932" y="5028765"/>
            <a:ext cx="10855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4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1,043 </a:t>
            </a:r>
            <a:r>
              <a:rPr lang="en-US" altLang="ko-KR" sz="1400" b="1" i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Miliar</a:t>
            </a:r>
            <a:endParaRPr lang="ko-KR" altLang="en-US" sz="1400" b="1" i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11674706" y="5765907"/>
            <a:ext cx="9476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4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673 </a:t>
            </a:r>
            <a:r>
              <a:rPr lang="en-US" altLang="ko-KR" sz="1400" b="1" i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Miliar</a:t>
            </a:r>
            <a:endParaRPr lang="ko-KR" altLang="en-US" sz="1400" b="1" i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11968630" y="6502949"/>
            <a:ext cx="684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2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7 </a:t>
            </a:r>
            <a:r>
              <a:rPr lang="en-US" altLang="ko-KR" sz="1200" b="1" i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Miliar</a:t>
            </a:r>
            <a:endParaRPr lang="ko-KR" altLang="en-US" sz="1200" b="1" i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11656968" y="7191960"/>
            <a:ext cx="9476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4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186 </a:t>
            </a:r>
            <a:r>
              <a:rPr lang="en-US" altLang="ko-KR" sz="1400" b="1" i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Miliar</a:t>
            </a:r>
            <a:endParaRPr lang="ko-KR" altLang="en-US" sz="1400" b="1" i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9476290" y="7787704"/>
            <a:ext cx="3113843" cy="49531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5" name="TextBox 144"/>
          <p:cNvSpPr txBox="1"/>
          <p:nvPr/>
        </p:nvSpPr>
        <p:spPr>
          <a:xfrm>
            <a:off x="11452261" y="7896459"/>
            <a:ext cx="10855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4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1,909 </a:t>
            </a:r>
            <a:r>
              <a:rPr lang="en-US" altLang="ko-KR" sz="1400" b="1" i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Miliar</a:t>
            </a:r>
            <a:endParaRPr lang="ko-KR" altLang="en-US" sz="1400" b="1" i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12867120" y="9773347"/>
            <a:ext cx="1218474" cy="24622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algn="r" defTabSz="1042666">
              <a:defRPr b="1">
                <a:solidFill>
                  <a:schemeClr val="tx1">
                    <a:lumMod val="65000"/>
                    <a:lumOff val="35000"/>
                  </a:schemeClr>
                </a:solidFill>
                <a:ea typeface="KoPub돋움체 Bold" pitchFamily="18" charset="-127"/>
                <a:cs typeface="Arial" panose="020B0604020202020204" pitchFamily="34" charset="0"/>
              </a:defRPr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r>
              <a:rPr lang="en-US" altLang="ko-KR" sz="1600" dirty="0" smtClean="0"/>
              <a:t>2021 Total </a:t>
            </a:r>
            <a:endParaRPr lang="ko-KR" altLang="en-US" sz="1600" dirty="0"/>
          </a:p>
        </p:txBody>
      </p:sp>
      <p:sp>
        <p:nvSpPr>
          <p:cNvPr id="147" name="Rectangle 146"/>
          <p:cNvSpPr/>
          <p:nvPr/>
        </p:nvSpPr>
        <p:spPr>
          <a:xfrm>
            <a:off x="10685620" y="9618823"/>
            <a:ext cx="1891258" cy="4953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8" name="TextBox 147"/>
          <p:cNvSpPr txBox="1"/>
          <p:nvPr/>
        </p:nvSpPr>
        <p:spPr>
          <a:xfrm>
            <a:off x="11429738" y="9725516"/>
            <a:ext cx="10855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4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1,299 </a:t>
            </a:r>
            <a:r>
              <a:rPr lang="en-US" altLang="ko-KR" sz="1400" b="1" i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Miliar</a:t>
            </a:r>
            <a:endParaRPr lang="ko-KR" altLang="en-US" sz="1400" b="1" i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 flipH="1">
            <a:off x="8583650" y="7907808"/>
            <a:ext cx="712760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  <a:scene3d>
              <a:camera prst="orthographicFront"/>
              <a:lightRig rig="threePt" dir="t"/>
            </a:scene3d>
            <a:sp3d>
              <a:bevelT w="1270" h="1270"/>
            </a:sp3d>
          </a:bodyPr>
          <a:lstStyle/>
          <a:p>
            <a:pPr algn="r">
              <a:spcBef>
                <a:spcPts val="200"/>
              </a:spcBef>
            </a:pPr>
            <a:r>
              <a:rPr lang="en-US" altLang="ko-KR" sz="2000" b="1" spc="-32" dirty="0" smtClean="0">
                <a:solidFill>
                  <a:srgbClr val="004A9E"/>
                </a:solidFill>
                <a:ea typeface="신한세빛 B" pitchFamily="50" charset="-127"/>
                <a:cs typeface="Arial" panose="020B0604020202020204" pitchFamily="34" charset="0"/>
              </a:rPr>
              <a:t>46.92</a:t>
            </a:r>
            <a:r>
              <a:rPr lang="en-US" altLang="ko-KR" sz="1600" b="1" spc="-32" dirty="0" smtClean="0">
                <a:solidFill>
                  <a:srgbClr val="828282"/>
                </a:solidFill>
                <a:ea typeface="KoPub돋움체 Light" pitchFamily="18" charset="-127"/>
                <a:cs typeface="Arial" panose="020B0604020202020204" pitchFamily="34" charset="0"/>
              </a:rPr>
              <a:t>%</a:t>
            </a:r>
            <a:endParaRPr lang="en-US" altLang="ko-KR" sz="1600" b="1" spc="-32" dirty="0">
              <a:solidFill>
                <a:srgbClr val="828282"/>
              </a:solidFill>
              <a:ea typeface="KoPub돋움체 Light" pitchFamily="18" charset="-127"/>
              <a:cs typeface="Arial" panose="020B0604020202020204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920623" y="7696386"/>
            <a:ext cx="4269826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9369614" y="7698886"/>
            <a:ext cx="4696809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4" name="object 63">
            <a:extLst>
              <a:ext uri="{FF2B5EF4-FFF2-40B4-BE49-F238E27FC236}">
                <a16:creationId xmlns:a16="http://schemas.microsoft.com/office/drawing/2014/main" xmlns="" id="{57AD7354-B347-0A44-87AE-09FF964CFAEB}"/>
              </a:ext>
            </a:extLst>
          </p:cNvPr>
          <p:cNvSpPr txBox="1"/>
          <p:nvPr/>
        </p:nvSpPr>
        <p:spPr>
          <a:xfrm>
            <a:off x="9925207" y="2295867"/>
            <a:ext cx="239151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rgbClr val="002060"/>
                </a:solidFill>
                <a:latin typeface="Arial" panose="020B0604020202020204" pitchFamily="34" charset="0"/>
                <a:ea typeface="KoPub돋움체 Bold" pitchFamily="18" charset="-127"/>
                <a:cs typeface="Arial" panose="020B0604020202020204" pitchFamily="34" charset="0"/>
              </a:defRPr>
            </a:lvl1pPr>
          </a:lstStyle>
          <a:p>
            <a:r>
              <a:rPr lang="en-US" altLang="ko-KR" sz="1800" u="sng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Laba</a:t>
            </a:r>
            <a:r>
              <a:rPr lang="en-US" altLang="ko-KR" sz="18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ko-KR" sz="1800" u="sng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Bersih</a:t>
            </a:r>
            <a:r>
              <a:rPr lang="en-US" altLang="ko-KR" sz="18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/</a:t>
            </a:r>
            <a:r>
              <a:rPr lang="en-US" altLang="ko-KR" sz="18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Net Profit</a:t>
            </a:r>
            <a:endParaRPr lang="ko-KR" altLang="en-US" sz="1800" i="1" u="sng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13149988" y="2877048"/>
            <a:ext cx="468077" cy="276999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defPPr>
              <a:defRPr lang="ko-KR"/>
            </a:defPPr>
            <a:lvl1pPr defTabSz="1042666">
              <a:defRPr sz="2100"/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pPr algn="r"/>
            <a:r>
              <a:rPr lang="en-US" altLang="ko-KR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KoPub돋움체 Bold" pitchFamily="18" charset="-127"/>
                <a:cs typeface="Arial" panose="020B0604020202020204" pitchFamily="34" charset="0"/>
              </a:rPr>
              <a:t>2022</a:t>
            </a:r>
            <a:endParaRPr lang="ko-KR" altLang="en-US" sz="1800" b="1" dirty="0">
              <a:solidFill>
                <a:schemeClr val="tx1">
                  <a:lumMod val="65000"/>
                  <a:lumOff val="35000"/>
                </a:schemeClr>
              </a:solidFill>
              <a:ea typeface="KoPub돋움체 Bold" pitchFamily="18" charset="-127"/>
              <a:cs typeface="Arial" panose="020B0604020202020204" pitchFamily="34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13149988" y="3573022"/>
            <a:ext cx="468077" cy="276999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defPPr>
              <a:defRPr lang="ko-KR"/>
            </a:defPPr>
            <a:lvl1pPr defTabSz="1042666">
              <a:defRPr sz="2100"/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pPr algn="r"/>
            <a:r>
              <a:rPr lang="en-US" altLang="ko-KR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KoPub돋움체 Bold" pitchFamily="18" charset="-127"/>
                <a:cs typeface="Arial" panose="020B0604020202020204" pitchFamily="34" charset="0"/>
              </a:rPr>
              <a:t>2021</a:t>
            </a:r>
            <a:endParaRPr lang="ko-KR" altLang="en-US" sz="1800" b="1" dirty="0">
              <a:solidFill>
                <a:schemeClr val="tx1">
                  <a:lumMod val="65000"/>
                  <a:lumOff val="35000"/>
                </a:schemeClr>
              </a:solidFill>
              <a:ea typeface="KoPub돋움체 Bold" pitchFamily="18" charset="-127"/>
              <a:cs typeface="Arial" panose="020B0604020202020204" pitchFamily="34" charset="0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11674705" y="2782044"/>
            <a:ext cx="976773" cy="4772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8" name="Rectangle 157"/>
          <p:cNvSpPr/>
          <p:nvPr/>
        </p:nvSpPr>
        <p:spPr>
          <a:xfrm>
            <a:off x="10685620" y="3478018"/>
            <a:ext cx="1938021" cy="47724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9" name="TextBox 158"/>
          <p:cNvSpPr txBox="1"/>
          <p:nvPr/>
        </p:nvSpPr>
        <p:spPr>
          <a:xfrm>
            <a:off x="11729846" y="2843231"/>
            <a:ext cx="9108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4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-93 </a:t>
            </a:r>
            <a:r>
              <a:rPr lang="en-US" altLang="ko-KR" sz="1400" b="1" i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Miliar</a:t>
            </a:r>
            <a:endParaRPr lang="ko-KR" altLang="en-US" sz="1400" b="1" i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11644063" y="3549298"/>
            <a:ext cx="9573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4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-1,2 </a:t>
            </a:r>
            <a:r>
              <a:rPr lang="en-US" altLang="ko-KR" sz="1400" b="1" i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Miliar</a:t>
            </a:r>
            <a:endParaRPr lang="ko-KR" altLang="en-US" sz="1400" b="1" i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61" name="Up Arrow 160"/>
          <p:cNvSpPr/>
          <p:nvPr/>
        </p:nvSpPr>
        <p:spPr>
          <a:xfrm rot="10800000">
            <a:off x="10024740" y="3244294"/>
            <a:ext cx="483484" cy="725954"/>
          </a:xfrm>
          <a:prstGeom prst="up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TextBox 161"/>
          <p:cNvSpPr txBox="1"/>
          <p:nvPr/>
        </p:nvSpPr>
        <p:spPr>
          <a:xfrm flipH="1">
            <a:off x="9805103" y="2847829"/>
            <a:ext cx="94737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>
              <a:spcBef>
                <a:spcPts val="200"/>
              </a:spcBef>
            </a:pPr>
            <a:r>
              <a:rPr lang="en-US" altLang="ko-KR" sz="2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a typeface="신한세빛 B" pitchFamily="50" charset="-127"/>
                <a:cs typeface="Arial" panose="020B0604020202020204" pitchFamily="34" charset="0"/>
              </a:rPr>
              <a:t>72 Times</a:t>
            </a:r>
            <a:endParaRPr lang="en-US" altLang="ko-KR" sz="1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a typeface="KoPub돋움체 Light" pitchFamily="18" charset="-127"/>
              <a:cs typeface="Arial" panose="020B0604020202020204" pitchFamily="34" charset="0"/>
            </a:endParaRPr>
          </a:p>
        </p:txBody>
      </p:sp>
      <p:pic>
        <p:nvPicPr>
          <p:cNvPr id="163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421379" y="2520415"/>
            <a:ext cx="2811503" cy="2166289"/>
          </a:xfrm>
          <a:prstGeom prst="rect">
            <a:avLst/>
          </a:prstGeom>
        </p:spPr>
      </p:pic>
      <p:sp>
        <p:nvSpPr>
          <p:cNvPr id="164" name="TextBox 163"/>
          <p:cNvSpPr txBox="1"/>
          <p:nvPr/>
        </p:nvSpPr>
        <p:spPr>
          <a:xfrm>
            <a:off x="2061316" y="8771035"/>
            <a:ext cx="1387421" cy="21544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algn="r" defTabSz="1042666">
              <a:defRPr b="1">
                <a:solidFill>
                  <a:schemeClr val="tx1">
                    <a:lumMod val="65000"/>
                    <a:lumOff val="35000"/>
                  </a:schemeClr>
                </a:solidFill>
                <a:ea typeface="KoPub돋움체 Bold" pitchFamily="18" charset="-127"/>
                <a:cs typeface="Arial" panose="020B0604020202020204" pitchFamily="34" charset="0"/>
              </a:defRPr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pPr algn="l"/>
            <a:r>
              <a:rPr lang="en-US" altLang="ko-KR" sz="1400" dirty="0" err="1" smtClean="0"/>
              <a:t>Efisiensi</a:t>
            </a:r>
            <a:r>
              <a:rPr lang="en-US" altLang="ko-KR" sz="1400" dirty="0" smtClean="0"/>
              <a:t> Energy</a:t>
            </a:r>
            <a:endParaRPr lang="ko-KR" altLang="en-US" sz="1400" dirty="0"/>
          </a:p>
        </p:txBody>
      </p:sp>
      <p:sp>
        <p:nvSpPr>
          <p:cNvPr id="165" name="TextBox 164"/>
          <p:cNvSpPr txBox="1"/>
          <p:nvPr/>
        </p:nvSpPr>
        <p:spPr>
          <a:xfrm>
            <a:off x="2061316" y="9069478"/>
            <a:ext cx="1294569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algn="r" defTabSz="1042666">
              <a:defRPr b="1">
                <a:solidFill>
                  <a:schemeClr val="tx1">
                    <a:lumMod val="65000"/>
                    <a:lumOff val="35000"/>
                  </a:schemeClr>
                </a:solidFill>
                <a:ea typeface="KoPub돋움체 Bold" pitchFamily="18" charset="-127"/>
                <a:cs typeface="Arial" panose="020B0604020202020204" pitchFamily="34" charset="0"/>
              </a:defRPr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pPr algn="l"/>
            <a:r>
              <a:rPr lang="en-US" altLang="ko-KR" sz="1400" dirty="0" err="1" smtClean="0"/>
              <a:t>Pengelolaan</a:t>
            </a:r>
            <a:r>
              <a:rPr lang="en-US" altLang="ko-KR" sz="1400" dirty="0" smtClean="0"/>
              <a:t> Air &amp; </a:t>
            </a:r>
            <a:r>
              <a:rPr lang="en-US" altLang="ko-KR" sz="1400" dirty="0" err="1" smtClean="0"/>
              <a:t>Limbah</a:t>
            </a:r>
            <a:endParaRPr lang="ko-KR" altLang="en-US" sz="1400" dirty="0"/>
          </a:p>
        </p:txBody>
      </p:sp>
      <p:sp>
        <p:nvSpPr>
          <p:cNvPr id="166" name="TextBox 165"/>
          <p:cNvSpPr txBox="1"/>
          <p:nvPr/>
        </p:nvSpPr>
        <p:spPr>
          <a:xfrm>
            <a:off x="3377084" y="8306307"/>
            <a:ext cx="3044295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algn="r" defTabSz="1042666">
              <a:defRPr b="1">
                <a:solidFill>
                  <a:schemeClr val="tx1">
                    <a:lumMod val="65000"/>
                    <a:lumOff val="35000"/>
                  </a:schemeClr>
                </a:solidFill>
                <a:ea typeface="KoPub돋움체 Bold" pitchFamily="18" charset="-127"/>
                <a:cs typeface="Arial" panose="020B0604020202020204" pitchFamily="34" charset="0"/>
              </a:defRPr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pPr algn="l"/>
            <a:r>
              <a:rPr lang="en-US" altLang="ko-KR" sz="1400" u="sng" dirty="0" err="1" smtClean="0"/>
              <a:t>Porsi</a:t>
            </a:r>
            <a:r>
              <a:rPr lang="en-US" altLang="ko-KR" sz="1400" u="sng" dirty="0" smtClean="0"/>
              <a:t> </a:t>
            </a:r>
            <a:r>
              <a:rPr lang="en-US" altLang="ko-KR" sz="1400" u="sng" dirty="0" err="1" smtClean="0"/>
              <a:t>Kategori</a:t>
            </a:r>
            <a:r>
              <a:rPr lang="en-US" altLang="ko-KR" sz="1400" u="sng" dirty="0" smtClean="0"/>
              <a:t> Usaha </a:t>
            </a:r>
            <a:r>
              <a:rPr lang="en-US" altLang="ko-KR" sz="1400" u="sng" dirty="0" err="1" smtClean="0"/>
              <a:t>Berkelanjutan</a:t>
            </a:r>
            <a:endParaRPr lang="en-US" altLang="ko-KR" sz="1400" u="sng" dirty="0" smtClean="0"/>
          </a:p>
          <a:p>
            <a:pPr algn="l"/>
            <a:r>
              <a:rPr lang="en-US" altLang="ko-KR" sz="1400" i="1" u="sng" dirty="0" smtClean="0"/>
              <a:t>Sustainable Business Categories</a:t>
            </a:r>
            <a:endParaRPr lang="ko-KR" altLang="en-US" sz="1400" i="1" u="sng" dirty="0"/>
          </a:p>
        </p:txBody>
      </p:sp>
      <p:sp>
        <p:nvSpPr>
          <p:cNvPr id="168" name="Rectangle 167"/>
          <p:cNvSpPr/>
          <p:nvPr/>
        </p:nvSpPr>
        <p:spPr>
          <a:xfrm flipV="1">
            <a:off x="3414973" y="8773422"/>
            <a:ext cx="117946" cy="2537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9" name="Rectangle 168"/>
          <p:cNvSpPr/>
          <p:nvPr/>
        </p:nvSpPr>
        <p:spPr>
          <a:xfrm flipV="1">
            <a:off x="3412846" y="9142332"/>
            <a:ext cx="278351" cy="2130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0" name="TextBox 169"/>
          <p:cNvSpPr txBox="1"/>
          <p:nvPr/>
        </p:nvSpPr>
        <p:spPr>
          <a:xfrm flipH="1">
            <a:off x="3676843" y="8772520"/>
            <a:ext cx="5405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  <a:scene3d>
              <a:camera prst="orthographicFront"/>
              <a:lightRig rig="threePt" dir="t"/>
            </a:scene3d>
            <a:sp3d>
              <a:bevelT w="1270" h="1270"/>
            </a:sp3d>
          </a:bodyPr>
          <a:lstStyle/>
          <a:p>
            <a:pPr algn="r">
              <a:spcBef>
                <a:spcPts val="200"/>
              </a:spcBef>
            </a:pPr>
            <a:r>
              <a:rPr lang="en-US" altLang="ko-KR" b="1" spc="-32" dirty="0" smtClean="0">
                <a:solidFill>
                  <a:schemeClr val="bg1">
                    <a:lumMod val="50000"/>
                  </a:schemeClr>
                </a:solidFill>
                <a:ea typeface="신한세빛 B" pitchFamily="50" charset="-127"/>
                <a:cs typeface="Arial" panose="020B0604020202020204" pitchFamily="34" charset="0"/>
              </a:rPr>
              <a:t>0.02</a:t>
            </a:r>
            <a:r>
              <a:rPr lang="en-US" altLang="ko-KR" sz="1400" b="1" spc="-32" dirty="0" smtClean="0">
                <a:solidFill>
                  <a:schemeClr val="bg1">
                    <a:lumMod val="50000"/>
                  </a:schemeClr>
                </a:solidFill>
                <a:ea typeface="KoPub돋움체 Light" pitchFamily="18" charset="-127"/>
                <a:cs typeface="Arial" panose="020B0604020202020204" pitchFamily="34" charset="0"/>
              </a:rPr>
              <a:t>%</a:t>
            </a:r>
            <a:endParaRPr lang="en-US" altLang="ko-KR" sz="1400" b="1" spc="-32" dirty="0">
              <a:solidFill>
                <a:schemeClr val="bg1">
                  <a:lumMod val="50000"/>
                </a:schemeClr>
              </a:solidFill>
              <a:ea typeface="KoPub돋움체 Light" pitchFamily="18" charset="-127"/>
              <a:cs typeface="Arial" panose="020B0604020202020204" pitchFamily="34" charset="0"/>
            </a:endParaRPr>
          </a:p>
        </p:txBody>
      </p:sp>
      <p:sp>
        <p:nvSpPr>
          <p:cNvPr id="171" name="TextBox 170"/>
          <p:cNvSpPr txBox="1"/>
          <p:nvPr/>
        </p:nvSpPr>
        <p:spPr>
          <a:xfrm flipH="1">
            <a:off x="3729207" y="9110359"/>
            <a:ext cx="5405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  <a:scene3d>
              <a:camera prst="orthographicFront"/>
              <a:lightRig rig="threePt" dir="t"/>
            </a:scene3d>
            <a:sp3d>
              <a:bevelT w="1270" h="1270"/>
            </a:sp3d>
          </a:bodyPr>
          <a:lstStyle/>
          <a:p>
            <a:pPr algn="r">
              <a:spcBef>
                <a:spcPts val="200"/>
              </a:spcBef>
            </a:pPr>
            <a:r>
              <a:rPr lang="en-US" altLang="ko-KR" b="1" spc="-32" dirty="0" smtClean="0">
                <a:solidFill>
                  <a:schemeClr val="bg1">
                    <a:lumMod val="50000"/>
                  </a:schemeClr>
                </a:solidFill>
                <a:ea typeface="신한세빛 B" pitchFamily="50" charset="-127"/>
                <a:cs typeface="Arial" panose="020B0604020202020204" pitchFamily="34" charset="0"/>
              </a:rPr>
              <a:t>0.23</a:t>
            </a:r>
            <a:r>
              <a:rPr lang="en-US" altLang="ko-KR" sz="1400" b="1" spc="-32" dirty="0" smtClean="0">
                <a:solidFill>
                  <a:schemeClr val="bg1">
                    <a:lumMod val="50000"/>
                  </a:schemeClr>
                </a:solidFill>
                <a:ea typeface="KoPub돋움체 Light" pitchFamily="18" charset="-127"/>
                <a:cs typeface="Arial" panose="020B0604020202020204" pitchFamily="34" charset="0"/>
              </a:rPr>
              <a:t>%</a:t>
            </a:r>
            <a:endParaRPr lang="en-US" altLang="ko-KR" sz="1400" b="1" spc="-32" dirty="0">
              <a:solidFill>
                <a:schemeClr val="bg1">
                  <a:lumMod val="50000"/>
                </a:schemeClr>
              </a:solidFill>
              <a:ea typeface="KoPub돋움체 Light" pitchFamily="18" charset="-127"/>
              <a:cs typeface="Arial" panose="020B0604020202020204" pitchFamily="34" charset="0"/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2082515" y="10605159"/>
            <a:ext cx="1387421" cy="21544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algn="r" defTabSz="1042666">
              <a:defRPr b="1">
                <a:solidFill>
                  <a:schemeClr val="tx1">
                    <a:lumMod val="65000"/>
                    <a:lumOff val="35000"/>
                  </a:schemeClr>
                </a:solidFill>
                <a:ea typeface="KoPub돋움체 Bold" pitchFamily="18" charset="-127"/>
                <a:cs typeface="Arial" panose="020B0604020202020204" pitchFamily="34" charset="0"/>
              </a:defRPr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pPr algn="l"/>
            <a:r>
              <a:rPr lang="en-US" altLang="ko-KR" sz="1400" dirty="0" err="1" smtClean="0"/>
              <a:t>Efisiensi</a:t>
            </a:r>
            <a:r>
              <a:rPr lang="en-US" altLang="ko-KR" sz="1400" dirty="0" smtClean="0"/>
              <a:t> Energy</a:t>
            </a:r>
            <a:endParaRPr lang="ko-KR" altLang="en-US" sz="1400" dirty="0"/>
          </a:p>
        </p:txBody>
      </p:sp>
      <p:sp>
        <p:nvSpPr>
          <p:cNvPr id="173" name="TextBox 172"/>
          <p:cNvSpPr txBox="1"/>
          <p:nvPr/>
        </p:nvSpPr>
        <p:spPr>
          <a:xfrm>
            <a:off x="2082515" y="10903602"/>
            <a:ext cx="1294569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algn="r" defTabSz="1042666">
              <a:defRPr b="1">
                <a:solidFill>
                  <a:schemeClr val="tx1">
                    <a:lumMod val="65000"/>
                    <a:lumOff val="35000"/>
                  </a:schemeClr>
                </a:solidFill>
                <a:ea typeface="KoPub돋움체 Bold" pitchFamily="18" charset="-127"/>
                <a:cs typeface="Arial" panose="020B0604020202020204" pitchFamily="34" charset="0"/>
              </a:defRPr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pPr algn="l"/>
            <a:r>
              <a:rPr lang="en-US" altLang="ko-KR" sz="1400" dirty="0" err="1" smtClean="0"/>
              <a:t>Pengelolaan</a:t>
            </a:r>
            <a:r>
              <a:rPr lang="en-US" altLang="ko-KR" sz="1400" dirty="0" smtClean="0"/>
              <a:t> Air &amp; </a:t>
            </a:r>
            <a:r>
              <a:rPr lang="en-US" altLang="ko-KR" sz="1400" dirty="0" err="1" smtClean="0"/>
              <a:t>Limbah</a:t>
            </a:r>
            <a:endParaRPr lang="ko-KR" altLang="en-US" sz="1400" dirty="0"/>
          </a:p>
        </p:txBody>
      </p:sp>
      <p:sp>
        <p:nvSpPr>
          <p:cNvPr id="174" name="TextBox 173"/>
          <p:cNvSpPr txBox="1"/>
          <p:nvPr/>
        </p:nvSpPr>
        <p:spPr>
          <a:xfrm>
            <a:off x="3398283" y="10140431"/>
            <a:ext cx="3044295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algn="r" defTabSz="1042666">
              <a:defRPr b="1">
                <a:solidFill>
                  <a:schemeClr val="tx1">
                    <a:lumMod val="65000"/>
                    <a:lumOff val="35000"/>
                  </a:schemeClr>
                </a:solidFill>
                <a:ea typeface="KoPub돋움체 Bold" pitchFamily="18" charset="-127"/>
                <a:cs typeface="Arial" panose="020B0604020202020204" pitchFamily="34" charset="0"/>
              </a:defRPr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pPr algn="l"/>
            <a:r>
              <a:rPr lang="en-US" altLang="ko-KR" sz="1400" u="sng" dirty="0" err="1" smtClean="0"/>
              <a:t>Porsi</a:t>
            </a:r>
            <a:r>
              <a:rPr lang="en-US" altLang="ko-KR" sz="1400" u="sng" dirty="0" smtClean="0"/>
              <a:t> </a:t>
            </a:r>
            <a:r>
              <a:rPr lang="en-US" altLang="ko-KR" sz="1400" u="sng" dirty="0" err="1" smtClean="0"/>
              <a:t>Kategori</a:t>
            </a:r>
            <a:r>
              <a:rPr lang="en-US" altLang="ko-KR" sz="1400" u="sng" dirty="0" smtClean="0"/>
              <a:t> Usaha </a:t>
            </a:r>
            <a:r>
              <a:rPr lang="en-US" altLang="ko-KR" sz="1400" u="sng" dirty="0" err="1" smtClean="0"/>
              <a:t>Berkelanjutan</a:t>
            </a:r>
            <a:endParaRPr lang="en-US" altLang="ko-KR" sz="1400" u="sng" dirty="0" smtClean="0"/>
          </a:p>
          <a:p>
            <a:pPr algn="l"/>
            <a:r>
              <a:rPr lang="en-US" altLang="ko-KR" sz="1400" i="1" u="sng" dirty="0" smtClean="0"/>
              <a:t>Sustainable Business Categories</a:t>
            </a:r>
            <a:endParaRPr lang="ko-KR" altLang="en-US" sz="1400" i="1" u="sng" dirty="0"/>
          </a:p>
        </p:txBody>
      </p:sp>
      <p:sp>
        <p:nvSpPr>
          <p:cNvPr id="175" name="Rectangle 174"/>
          <p:cNvSpPr/>
          <p:nvPr/>
        </p:nvSpPr>
        <p:spPr>
          <a:xfrm flipV="1">
            <a:off x="3436172" y="10607546"/>
            <a:ext cx="117946" cy="2537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6" name="Rectangle 175"/>
          <p:cNvSpPr/>
          <p:nvPr/>
        </p:nvSpPr>
        <p:spPr>
          <a:xfrm flipV="1">
            <a:off x="3436572" y="10976456"/>
            <a:ext cx="209129" cy="2130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7" name="TextBox 176"/>
          <p:cNvSpPr txBox="1"/>
          <p:nvPr/>
        </p:nvSpPr>
        <p:spPr>
          <a:xfrm flipH="1">
            <a:off x="3682000" y="10606644"/>
            <a:ext cx="5405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  <a:scene3d>
              <a:camera prst="orthographicFront"/>
              <a:lightRig rig="threePt" dir="t"/>
            </a:scene3d>
            <a:sp3d>
              <a:bevelT w="1270" h="1270"/>
            </a:sp3d>
          </a:bodyPr>
          <a:lstStyle/>
          <a:p>
            <a:pPr algn="r">
              <a:spcBef>
                <a:spcPts val="200"/>
              </a:spcBef>
            </a:pPr>
            <a:r>
              <a:rPr lang="en-US" altLang="ko-KR" b="1" spc="-32" dirty="0" smtClean="0">
                <a:solidFill>
                  <a:schemeClr val="bg1">
                    <a:lumMod val="50000"/>
                  </a:schemeClr>
                </a:solidFill>
                <a:ea typeface="신한세빛 B" pitchFamily="50" charset="-127"/>
                <a:cs typeface="Arial" panose="020B0604020202020204" pitchFamily="34" charset="0"/>
              </a:rPr>
              <a:t>0.03</a:t>
            </a:r>
            <a:r>
              <a:rPr lang="en-US" altLang="ko-KR" sz="1400" b="1" spc="-32" dirty="0" smtClean="0">
                <a:solidFill>
                  <a:schemeClr val="bg1">
                    <a:lumMod val="50000"/>
                  </a:schemeClr>
                </a:solidFill>
                <a:ea typeface="KoPub돋움체 Light" pitchFamily="18" charset="-127"/>
                <a:cs typeface="Arial" panose="020B0604020202020204" pitchFamily="34" charset="0"/>
              </a:rPr>
              <a:t>%</a:t>
            </a:r>
            <a:endParaRPr lang="en-US" altLang="ko-KR" sz="1400" b="1" spc="-32" dirty="0">
              <a:solidFill>
                <a:schemeClr val="bg1">
                  <a:lumMod val="50000"/>
                </a:schemeClr>
              </a:solidFill>
              <a:ea typeface="KoPub돋움체 Light" pitchFamily="18" charset="-127"/>
              <a:cs typeface="Arial" panose="020B0604020202020204" pitchFamily="34" charset="0"/>
            </a:endParaRPr>
          </a:p>
        </p:txBody>
      </p:sp>
      <p:cxnSp>
        <p:nvCxnSpPr>
          <p:cNvPr id="178" name="Straight Connector 177"/>
          <p:cNvCxnSpPr/>
          <p:nvPr/>
        </p:nvCxnSpPr>
        <p:spPr>
          <a:xfrm>
            <a:off x="1928645" y="9533207"/>
            <a:ext cx="4269826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 flipH="1">
            <a:off x="3723697" y="10951548"/>
            <a:ext cx="52290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  <a:scene3d>
              <a:camera prst="orthographicFront"/>
              <a:lightRig rig="threePt" dir="t"/>
            </a:scene3d>
            <a:sp3d>
              <a:bevelT w="1270" h="1270"/>
            </a:sp3d>
          </a:bodyPr>
          <a:lstStyle/>
          <a:p>
            <a:pPr algn="r">
              <a:spcBef>
                <a:spcPts val="200"/>
              </a:spcBef>
            </a:pPr>
            <a:r>
              <a:rPr lang="en-US" altLang="ko-KR" b="1" spc="-32" dirty="0" smtClean="0">
                <a:solidFill>
                  <a:schemeClr val="bg1">
                    <a:lumMod val="50000"/>
                  </a:schemeClr>
                </a:solidFill>
                <a:ea typeface="신한세빛 B" pitchFamily="50" charset="-127"/>
                <a:cs typeface="Arial" panose="020B0604020202020204" pitchFamily="34" charset="0"/>
              </a:rPr>
              <a:t>0.12</a:t>
            </a:r>
            <a:r>
              <a:rPr lang="en-US" altLang="ko-KR" sz="1400" b="1" spc="-32" dirty="0" smtClean="0">
                <a:solidFill>
                  <a:schemeClr val="bg1">
                    <a:lumMod val="50000"/>
                  </a:schemeClr>
                </a:solidFill>
                <a:ea typeface="KoPub돋움체 Light" pitchFamily="18" charset="-127"/>
                <a:cs typeface="Arial" panose="020B0604020202020204" pitchFamily="34" charset="0"/>
              </a:rPr>
              <a:t>%</a:t>
            </a:r>
            <a:endParaRPr lang="en-US" altLang="ko-KR" sz="1400" b="1" spc="-32" dirty="0">
              <a:solidFill>
                <a:schemeClr val="bg1">
                  <a:lumMod val="50000"/>
                </a:schemeClr>
              </a:solidFill>
              <a:ea typeface="KoPub돋움체 Light" pitchFamily="18" charset="-127"/>
              <a:cs typeface="Arial" panose="020B0604020202020204" pitchFamily="34" charset="0"/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9497147" y="8314329"/>
            <a:ext cx="3044295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algn="r" defTabSz="1042666">
              <a:defRPr b="1">
                <a:solidFill>
                  <a:schemeClr val="tx1">
                    <a:lumMod val="65000"/>
                    <a:lumOff val="35000"/>
                  </a:schemeClr>
                </a:solidFill>
                <a:ea typeface="KoPub돋움체 Bold" pitchFamily="18" charset="-127"/>
                <a:cs typeface="Arial" panose="020B0604020202020204" pitchFamily="34" charset="0"/>
              </a:defRPr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r>
              <a:rPr lang="en-US" altLang="ko-KR" sz="1400" u="sng" dirty="0" err="1" smtClean="0"/>
              <a:t>Porsi</a:t>
            </a:r>
            <a:r>
              <a:rPr lang="en-US" altLang="ko-KR" sz="1400" u="sng" dirty="0" smtClean="0"/>
              <a:t> </a:t>
            </a:r>
            <a:r>
              <a:rPr lang="en-US" altLang="ko-KR" sz="1400" u="sng" dirty="0" err="1" smtClean="0"/>
              <a:t>Kategori</a:t>
            </a:r>
            <a:r>
              <a:rPr lang="en-US" altLang="ko-KR" sz="1400" u="sng" dirty="0" smtClean="0"/>
              <a:t> Usaha </a:t>
            </a:r>
            <a:r>
              <a:rPr lang="en-US" altLang="ko-KR" sz="1400" u="sng" dirty="0" err="1" smtClean="0"/>
              <a:t>Berkelanjutan</a:t>
            </a:r>
            <a:endParaRPr lang="en-US" altLang="ko-KR" sz="1400" u="sng" dirty="0" smtClean="0"/>
          </a:p>
          <a:p>
            <a:r>
              <a:rPr lang="en-US" altLang="ko-KR" sz="1400" i="1" u="sng" dirty="0" smtClean="0"/>
              <a:t>Sustainable Business Categories</a:t>
            </a:r>
            <a:endParaRPr lang="ko-KR" altLang="en-US" sz="1400" i="1" u="sng" dirty="0"/>
          </a:p>
        </p:txBody>
      </p:sp>
      <p:sp>
        <p:nvSpPr>
          <p:cNvPr id="181" name="TextBox 180"/>
          <p:cNvSpPr txBox="1"/>
          <p:nvPr/>
        </p:nvSpPr>
        <p:spPr>
          <a:xfrm>
            <a:off x="12673167" y="8779057"/>
            <a:ext cx="1387421" cy="21544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algn="r" defTabSz="1042666">
              <a:defRPr b="1">
                <a:solidFill>
                  <a:schemeClr val="tx1">
                    <a:lumMod val="65000"/>
                    <a:lumOff val="35000"/>
                  </a:schemeClr>
                </a:solidFill>
                <a:ea typeface="KoPub돋움체 Bold" pitchFamily="18" charset="-127"/>
                <a:cs typeface="Arial" panose="020B0604020202020204" pitchFamily="34" charset="0"/>
              </a:defRPr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r>
              <a:rPr lang="en-US" altLang="ko-KR" sz="1400" dirty="0" err="1" smtClean="0"/>
              <a:t>Efisiensi</a:t>
            </a:r>
            <a:r>
              <a:rPr lang="en-US" altLang="ko-KR" sz="1400" dirty="0" smtClean="0"/>
              <a:t> Energy</a:t>
            </a:r>
            <a:endParaRPr lang="ko-KR" altLang="en-US" sz="1400" dirty="0"/>
          </a:p>
        </p:txBody>
      </p:sp>
      <p:sp>
        <p:nvSpPr>
          <p:cNvPr id="182" name="TextBox 181"/>
          <p:cNvSpPr txBox="1"/>
          <p:nvPr/>
        </p:nvSpPr>
        <p:spPr>
          <a:xfrm>
            <a:off x="12769422" y="9061458"/>
            <a:ext cx="1294569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algn="r" defTabSz="1042666">
              <a:defRPr b="1">
                <a:solidFill>
                  <a:schemeClr val="tx1">
                    <a:lumMod val="65000"/>
                    <a:lumOff val="35000"/>
                  </a:schemeClr>
                </a:solidFill>
                <a:ea typeface="KoPub돋움체 Bold" pitchFamily="18" charset="-127"/>
                <a:cs typeface="Arial" panose="020B0604020202020204" pitchFamily="34" charset="0"/>
              </a:defRPr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r>
              <a:rPr lang="en-US" altLang="ko-KR" sz="1400" dirty="0" err="1" smtClean="0"/>
              <a:t>Pengelolaan</a:t>
            </a:r>
            <a:r>
              <a:rPr lang="en-US" altLang="ko-KR" sz="1400" dirty="0" smtClean="0"/>
              <a:t> Air &amp; </a:t>
            </a:r>
            <a:r>
              <a:rPr lang="en-US" altLang="ko-KR" sz="1400" dirty="0" err="1" smtClean="0"/>
              <a:t>Limbah</a:t>
            </a:r>
            <a:endParaRPr lang="ko-KR" altLang="en-US" sz="1400" dirty="0"/>
          </a:p>
        </p:txBody>
      </p:sp>
      <p:sp>
        <p:nvSpPr>
          <p:cNvPr id="184" name="Rectangle 183"/>
          <p:cNvSpPr/>
          <p:nvPr/>
        </p:nvSpPr>
        <p:spPr>
          <a:xfrm flipV="1">
            <a:off x="12278231" y="9086186"/>
            <a:ext cx="306186" cy="2130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5" name="TextBox 184"/>
          <p:cNvSpPr txBox="1"/>
          <p:nvPr/>
        </p:nvSpPr>
        <p:spPr>
          <a:xfrm flipH="1">
            <a:off x="12046009" y="8748279"/>
            <a:ext cx="5405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  <a:scene3d>
              <a:camera prst="orthographicFront"/>
              <a:lightRig rig="threePt" dir="t"/>
            </a:scene3d>
            <a:sp3d>
              <a:bevelT w="1270" h="1270"/>
            </a:sp3d>
          </a:bodyPr>
          <a:lstStyle/>
          <a:p>
            <a:pPr algn="r">
              <a:spcBef>
                <a:spcPts val="200"/>
              </a:spcBef>
            </a:pPr>
            <a:r>
              <a:rPr lang="en-US" altLang="ko-KR" b="1" spc="-32" dirty="0" smtClean="0">
                <a:solidFill>
                  <a:schemeClr val="bg1">
                    <a:lumMod val="50000"/>
                  </a:schemeClr>
                </a:solidFill>
                <a:ea typeface="신한세빛 B" pitchFamily="50" charset="-127"/>
                <a:cs typeface="Arial" panose="020B0604020202020204" pitchFamily="34" charset="0"/>
              </a:rPr>
              <a:t>0.00</a:t>
            </a:r>
            <a:r>
              <a:rPr lang="en-US" altLang="ko-KR" sz="1400" b="1" spc="-32" dirty="0" smtClean="0">
                <a:solidFill>
                  <a:schemeClr val="bg1">
                    <a:lumMod val="50000"/>
                  </a:schemeClr>
                </a:solidFill>
                <a:ea typeface="KoPub돋움체 Light" pitchFamily="18" charset="-127"/>
                <a:cs typeface="Arial" panose="020B0604020202020204" pitchFamily="34" charset="0"/>
              </a:rPr>
              <a:t>%</a:t>
            </a:r>
            <a:endParaRPr lang="en-US" altLang="ko-KR" sz="1400" b="1" spc="-32" dirty="0">
              <a:solidFill>
                <a:schemeClr val="bg1">
                  <a:lumMod val="50000"/>
                </a:schemeClr>
              </a:solidFill>
              <a:ea typeface="KoPub돋움체 Light" pitchFamily="18" charset="-127"/>
              <a:cs typeface="Arial" panose="020B0604020202020204" pitchFamily="34" charset="0"/>
            </a:endParaRPr>
          </a:p>
        </p:txBody>
      </p:sp>
      <p:sp>
        <p:nvSpPr>
          <p:cNvPr id="186" name="TextBox 185"/>
          <p:cNvSpPr txBox="1"/>
          <p:nvPr/>
        </p:nvSpPr>
        <p:spPr>
          <a:xfrm flipH="1">
            <a:off x="11661801" y="9072839"/>
            <a:ext cx="54053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  <a:scene3d>
              <a:camera prst="orthographicFront"/>
              <a:lightRig rig="threePt" dir="t"/>
            </a:scene3d>
            <a:sp3d>
              <a:bevelT w="1270" h="1270"/>
            </a:sp3d>
          </a:bodyPr>
          <a:lstStyle/>
          <a:p>
            <a:pPr algn="r">
              <a:spcBef>
                <a:spcPts val="200"/>
              </a:spcBef>
            </a:pPr>
            <a:r>
              <a:rPr lang="en-US" altLang="ko-KR" b="1" spc="-32" dirty="0" smtClean="0">
                <a:solidFill>
                  <a:schemeClr val="bg1">
                    <a:lumMod val="50000"/>
                  </a:schemeClr>
                </a:solidFill>
                <a:ea typeface="신한세빛 B" pitchFamily="50" charset="-127"/>
                <a:cs typeface="Arial" panose="020B0604020202020204" pitchFamily="34" charset="0"/>
              </a:rPr>
              <a:t>0.29</a:t>
            </a:r>
            <a:r>
              <a:rPr lang="en-US" altLang="ko-KR" sz="1400" b="1" spc="-32" dirty="0" smtClean="0">
                <a:solidFill>
                  <a:schemeClr val="bg1">
                    <a:lumMod val="50000"/>
                  </a:schemeClr>
                </a:solidFill>
                <a:ea typeface="KoPub돋움체 Light" pitchFamily="18" charset="-127"/>
                <a:cs typeface="Arial" panose="020B0604020202020204" pitchFamily="34" charset="0"/>
              </a:rPr>
              <a:t>%</a:t>
            </a:r>
            <a:endParaRPr lang="en-US" altLang="ko-KR" sz="1400" b="1" spc="-32" dirty="0">
              <a:solidFill>
                <a:schemeClr val="bg1">
                  <a:lumMod val="50000"/>
                </a:schemeClr>
              </a:solidFill>
              <a:ea typeface="KoPub돋움체 Light" pitchFamily="18" charset="-127"/>
              <a:cs typeface="Arial" panose="020B0604020202020204" pitchFamily="34" charset="0"/>
            </a:endParaRPr>
          </a:p>
        </p:txBody>
      </p:sp>
      <p:sp>
        <p:nvSpPr>
          <p:cNvPr id="187" name="TextBox 186"/>
          <p:cNvSpPr txBox="1"/>
          <p:nvPr/>
        </p:nvSpPr>
        <p:spPr>
          <a:xfrm>
            <a:off x="9537253" y="10135112"/>
            <a:ext cx="3044295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algn="r" defTabSz="1042666">
              <a:defRPr b="1">
                <a:solidFill>
                  <a:schemeClr val="tx1">
                    <a:lumMod val="65000"/>
                    <a:lumOff val="35000"/>
                  </a:schemeClr>
                </a:solidFill>
                <a:ea typeface="KoPub돋움체 Bold" pitchFamily="18" charset="-127"/>
                <a:cs typeface="Arial" panose="020B0604020202020204" pitchFamily="34" charset="0"/>
              </a:defRPr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r>
              <a:rPr lang="en-US" altLang="ko-KR" sz="1400" u="sng" dirty="0" err="1" smtClean="0"/>
              <a:t>Porsi</a:t>
            </a:r>
            <a:r>
              <a:rPr lang="en-US" altLang="ko-KR" sz="1400" u="sng" dirty="0" smtClean="0"/>
              <a:t> </a:t>
            </a:r>
            <a:r>
              <a:rPr lang="en-US" altLang="ko-KR" sz="1400" u="sng" dirty="0" err="1" smtClean="0"/>
              <a:t>Kategori</a:t>
            </a:r>
            <a:r>
              <a:rPr lang="en-US" altLang="ko-KR" sz="1400" u="sng" dirty="0" smtClean="0"/>
              <a:t> Usaha </a:t>
            </a:r>
            <a:r>
              <a:rPr lang="en-US" altLang="ko-KR" sz="1400" u="sng" dirty="0" err="1" smtClean="0"/>
              <a:t>Berkelanjutan</a:t>
            </a:r>
            <a:endParaRPr lang="en-US" altLang="ko-KR" sz="1400" u="sng" dirty="0" smtClean="0"/>
          </a:p>
          <a:p>
            <a:r>
              <a:rPr lang="en-US" altLang="ko-KR" sz="1400" i="1" u="sng" dirty="0" smtClean="0"/>
              <a:t>Sustainable Business Categories</a:t>
            </a:r>
            <a:endParaRPr lang="ko-KR" altLang="en-US" sz="1400" i="1" u="sng" dirty="0"/>
          </a:p>
        </p:txBody>
      </p:sp>
      <p:sp>
        <p:nvSpPr>
          <p:cNvPr id="188" name="TextBox 187"/>
          <p:cNvSpPr txBox="1"/>
          <p:nvPr/>
        </p:nvSpPr>
        <p:spPr>
          <a:xfrm>
            <a:off x="12841602" y="11058697"/>
            <a:ext cx="1294569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algn="r" defTabSz="1042666">
              <a:defRPr b="1">
                <a:solidFill>
                  <a:schemeClr val="tx1">
                    <a:lumMod val="65000"/>
                    <a:lumOff val="35000"/>
                  </a:schemeClr>
                </a:solidFill>
                <a:ea typeface="KoPub돋움체 Bold" pitchFamily="18" charset="-127"/>
                <a:cs typeface="Arial" panose="020B0604020202020204" pitchFamily="34" charset="0"/>
              </a:defRPr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r>
              <a:rPr lang="en-US" altLang="ko-KR" sz="1400" dirty="0" err="1" smtClean="0"/>
              <a:t>Pengelolaan</a:t>
            </a:r>
            <a:r>
              <a:rPr lang="en-US" altLang="ko-KR" sz="1400" dirty="0" smtClean="0"/>
              <a:t> Air &amp; </a:t>
            </a:r>
            <a:r>
              <a:rPr lang="en-US" altLang="ko-KR" sz="1400" dirty="0" err="1" smtClean="0"/>
              <a:t>Limbah</a:t>
            </a:r>
            <a:endParaRPr lang="ko-KR" altLang="en-US" sz="1400" dirty="0"/>
          </a:p>
        </p:txBody>
      </p:sp>
      <p:sp>
        <p:nvSpPr>
          <p:cNvPr id="189" name="TextBox 188"/>
          <p:cNvSpPr txBox="1"/>
          <p:nvPr/>
        </p:nvSpPr>
        <p:spPr>
          <a:xfrm>
            <a:off x="12753369" y="10581097"/>
            <a:ext cx="1376531" cy="43088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algn="r" defTabSz="1042666">
              <a:defRPr b="1">
                <a:solidFill>
                  <a:schemeClr val="tx1">
                    <a:lumMod val="65000"/>
                    <a:lumOff val="35000"/>
                  </a:schemeClr>
                </a:solidFill>
                <a:ea typeface="KoPub돋움체 Bold" pitchFamily="18" charset="-127"/>
                <a:cs typeface="Arial" panose="020B0604020202020204" pitchFamily="34" charset="0"/>
              </a:defRPr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r>
              <a:rPr lang="en-US" altLang="ko-KR" sz="1400" dirty="0" err="1" smtClean="0"/>
              <a:t>Trasportasi</a:t>
            </a:r>
            <a:r>
              <a:rPr lang="en-US" altLang="ko-KR" sz="1400" dirty="0" smtClean="0"/>
              <a:t> Ramah </a:t>
            </a:r>
            <a:r>
              <a:rPr lang="en-US" altLang="ko-KR" sz="1400" dirty="0" err="1" smtClean="0"/>
              <a:t>Lingkungan</a:t>
            </a:r>
            <a:endParaRPr lang="ko-KR" altLang="en-US" sz="1400" dirty="0"/>
          </a:p>
        </p:txBody>
      </p:sp>
      <p:sp>
        <p:nvSpPr>
          <p:cNvPr id="190" name="Rectangle 189"/>
          <p:cNvSpPr/>
          <p:nvPr/>
        </p:nvSpPr>
        <p:spPr>
          <a:xfrm flipV="1">
            <a:off x="12368875" y="10615569"/>
            <a:ext cx="172834" cy="2130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1" name="TextBox 190"/>
          <p:cNvSpPr txBox="1"/>
          <p:nvPr/>
        </p:nvSpPr>
        <p:spPr>
          <a:xfrm flipH="1">
            <a:off x="11767948" y="10588434"/>
            <a:ext cx="52290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  <a:scene3d>
              <a:camera prst="orthographicFront"/>
              <a:lightRig rig="threePt" dir="t"/>
            </a:scene3d>
            <a:sp3d>
              <a:bevelT w="1270" h="1270"/>
            </a:sp3d>
          </a:bodyPr>
          <a:lstStyle/>
          <a:p>
            <a:pPr algn="r">
              <a:spcBef>
                <a:spcPts val="200"/>
              </a:spcBef>
            </a:pPr>
            <a:r>
              <a:rPr lang="en-US" altLang="ko-KR" b="1" spc="-32" dirty="0" smtClean="0">
                <a:solidFill>
                  <a:schemeClr val="bg1">
                    <a:lumMod val="50000"/>
                  </a:schemeClr>
                </a:solidFill>
                <a:ea typeface="신한세빛 B" pitchFamily="50" charset="-127"/>
                <a:cs typeface="Arial" panose="020B0604020202020204" pitchFamily="34" charset="0"/>
              </a:rPr>
              <a:t>0.11</a:t>
            </a:r>
            <a:r>
              <a:rPr lang="en-US" altLang="ko-KR" sz="1400" b="1" spc="-32" dirty="0" smtClean="0">
                <a:solidFill>
                  <a:schemeClr val="bg1">
                    <a:lumMod val="50000"/>
                  </a:schemeClr>
                </a:solidFill>
                <a:ea typeface="KoPub돋움체 Light" pitchFamily="18" charset="-127"/>
                <a:cs typeface="Arial" panose="020B0604020202020204" pitchFamily="34" charset="0"/>
              </a:rPr>
              <a:t>%</a:t>
            </a:r>
            <a:endParaRPr lang="en-US" altLang="ko-KR" sz="1400" b="1" spc="-32" dirty="0">
              <a:solidFill>
                <a:schemeClr val="bg1">
                  <a:lumMod val="50000"/>
                </a:schemeClr>
              </a:solidFill>
              <a:ea typeface="KoPub돋움체 Light" pitchFamily="18" charset="-127"/>
              <a:cs typeface="Arial" panose="020B0604020202020204" pitchFamily="34" charset="0"/>
            </a:endParaRPr>
          </a:p>
        </p:txBody>
      </p:sp>
      <p:sp>
        <p:nvSpPr>
          <p:cNvPr id="192" name="Rectangle 191"/>
          <p:cNvSpPr/>
          <p:nvPr/>
        </p:nvSpPr>
        <p:spPr>
          <a:xfrm flipV="1">
            <a:off x="12431324" y="11047400"/>
            <a:ext cx="117946" cy="2537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4" name="TextBox 193"/>
          <p:cNvSpPr txBox="1"/>
          <p:nvPr/>
        </p:nvSpPr>
        <p:spPr>
          <a:xfrm flipH="1">
            <a:off x="11812205" y="11041921"/>
            <a:ext cx="52290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  <a:scene3d>
              <a:camera prst="orthographicFront"/>
              <a:lightRig rig="threePt" dir="t"/>
            </a:scene3d>
            <a:sp3d>
              <a:bevelT w="1270" h="1270"/>
            </a:sp3d>
          </a:bodyPr>
          <a:lstStyle/>
          <a:p>
            <a:pPr algn="r">
              <a:spcBef>
                <a:spcPts val="200"/>
              </a:spcBef>
            </a:pPr>
            <a:r>
              <a:rPr lang="en-US" altLang="ko-KR" b="1" spc="-32" dirty="0" smtClean="0">
                <a:solidFill>
                  <a:schemeClr val="bg1">
                    <a:lumMod val="50000"/>
                  </a:schemeClr>
                </a:solidFill>
                <a:ea typeface="신한세빛 B" pitchFamily="50" charset="-127"/>
                <a:cs typeface="Arial" panose="020B0604020202020204" pitchFamily="34" charset="0"/>
              </a:rPr>
              <a:t>0.04</a:t>
            </a:r>
            <a:r>
              <a:rPr lang="en-US" altLang="ko-KR" sz="1400" b="1" spc="-32" dirty="0" smtClean="0">
                <a:solidFill>
                  <a:schemeClr val="bg1">
                    <a:lumMod val="50000"/>
                  </a:schemeClr>
                </a:solidFill>
                <a:ea typeface="KoPub돋움체 Light" pitchFamily="18" charset="-127"/>
                <a:cs typeface="Arial" panose="020B0604020202020204" pitchFamily="34" charset="0"/>
              </a:rPr>
              <a:t>%</a:t>
            </a:r>
            <a:endParaRPr lang="en-US" altLang="ko-KR" sz="1400" b="1" spc="-32" dirty="0">
              <a:solidFill>
                <a:schemeClr val="bg1">
                  <a:lumMod val="50000"/>
                </a:schemeClr>
              </a:solidFill>
              <a:ea typeface="KoPub돋움체 Light" pitchFamily="18" charset="-127"/>
              <a:cs typeface="Arial" panose="020B0604020202020204" pitchFamily="34" charset="0"/>
            </a:endParaRPr>
          </a:p>
        </p:txBody>
      </p:sp>
      <p:cxnSp>
        <p:nvCxnSpPr>
          <p:cNvPr id="195" name="Straight Connector 194"/>
          <p:cNvCxnSpPr/>
          <p:nvPr/>
        </p:nvCxnSpPr>
        <p:spPr>
          <a:xfrm>
            <a:off x="9361595" y="9551752"/>
            <a:ext cx="4696809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6" name="Up Arrow 195"/>
          <p:cNvSpPr/>
          <p:nvPr/>
        </p:nvSpPr>
        <p:spPr>
          <a:xfrm>
            <a:off x="8665565" y="8245809"/>
            <a:ext cx="483484" cy="1882937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7" name="Picture 19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2109" y="11589125"/>
            <a:ext cx="3399291" cy="33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69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직사각형 43"/>
          <p:cNvSpPr/>
          <p:nvPr/>
        </p:nvSpPr>
        <p:spPr>
          <a:xfrm>
            <a:off x="-5921" y="-16263"/>
            <a:ext cx="16261921" cy="13785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954"/>
          </a:p>
        </p:txBody>
      </p:sp>
      <p:sp>
        <p:nvSpPr>
          <p:cNvPr id="150" name="한쪽 모서리가 잘린 사각형 44"/>
          <p:cNvSpPr/>
          <p:nvPr/>
        </p:nvSpPr>
        <p:spPr>
          <a:xfrm rot="10800000">
            <a:off x="-18783" y="-20716"/>
            <a:ext cx="16274782" cy="1239863"/>
          </a:xfrm>
          <a:prstGeom prst="snip1Rect">
            <a:avLst>
              <a:gd name="adj" fmla="val 35194"/>
            </a:avLst>
          </a:prstGeom>
          <a:gradFill flip="none" rotWithShape="1">
            <a:gsLst>
              <a:gs pos="100000">
                <a:schemeClr val="tx2">
                  <a:lumMod val="50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  <a:gs pos="50000">
                <a:schemeClr val="tx2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954"/>
          </a:p>
        </p:txBody>
      </p:sp>
      <p:sp>
        <p:nvSpPr>
          <p:cNvPr id="29" name="object 63">
            <a:extLst>
              <a:ext uri="{FF2B5EF4-FFF2-40B4-BE49-F238E27FC236}">
                <a16:creationId xmlns:a16="http://schemas.microsoft.com/office/drawing/2014/main" xmlns="" id="{57AD7354-B347-0A44-87AE-09FF964CFAEB}"/>
              </a:ext>
            </a:extLst>
          </p:cNvPr>
          <p:cNvSpPr txBox="1"/>
          <p:nvPr/>
        </p:nvSpPr>
        <p:spPr>
          <a:xfrm>
            <a:off x="280795" y="11589125"/>
            <a:ext cx="531750" cy="414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2700">
              <a:lnSpc>
                <a:spcPct val="150000"/>
              </a:lnSpc>
              <a:defRPr/>
            </a:pPr>
            <a:r>
              <a: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neShinhan Light" panose="020B0303000000000000" pitchFamily="34" charset="-127"/>
                <a:ea typeface="OneShinhan Light" panose="020B0303000000000000" pitchFamily="34" charset="-127"/>
                <a:cs typeface="Arial"/>
              </a:rPr>
              <a:t>3</a:t>
            </a:r>
          </a:p>
        </p:txBody>
      </p:sp>
      <p:pic>
        <p:nvPicPr>
          <p:cNvPr id="105" name="Picture 10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3909" y="0"/>
            <a:ext cx="1121947" cy="1121250"/>
          </a:xfrm>
          <a:prstGeom prst="rect">
            <a:avLst/>
          </a:prstGeom>
        </p:spPr>
      </p:pic>
      <p:pic>
        <p:nvPicPr>
          <p:cNvPr id="106" name="Picture 10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2109" y="11589125"/>
            <a:ext cx="3399291" cy="334679"/>
          </a:xfrm>
          <a:prstGeom prst="rect">
            <a:avLst/>
          </a:prstGeom>
        </p:spPr>
      </p:pic>
      <p:sp>
        <p:nvSpPr>
          <p:cNvPr id="107" name="object 63">
            <a:extLst>
              <a:ext uri="{FF2B5EF4-FFF2-40B4-BE49-F238E27FC236}">
                <a16:creationId xmlns:a16="http://schemas.microsoft.com/office/drawing/2014/main" xmlns="" id="{57AD7354-B347-0A44-87AE-09FF964CFAEB}"/>
              </a:ext>
            </a:extLst>
          </p:cNvPr>
          <p:cNvSpPr txBox="1"/>
          <p:nvPr/>
        </p:nvSpPr>
        <p:spPr>
          <a:xfrm>
            <a:off x="1080603" y="1709629"/>
            <a:ext cx="836117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rgbClr val="002060"/>
                </a:solidFill>
                <a:latin typeface="Arial" panose="020B0604020202020204" pitchFamily="34" charset="0"/>
                <a:ea typeface="KoPub돋움체 Bold" pitchFamily="18" charset="-127"/>
                <a:cs typeface="Arial" panose="020B0604020202020204" pitchFamily="34" charset="0"/>
              </a:defRPr>
            </a:lvl1pPr>
          </a:lstStyle>
          <a:p>
            <a:r>
              <a:rPr lang="en-US" altLang="ko-KR" sz="2800" dirty="0" err="1">
                <a:latin typeface="+mn-lt"/>
              </a:rPr>
              <a:t>Aspek</a:t>
            </a:r>
            <a:r>
              <a:rPr lang="en-US" altLang="ko-KR" sz="2800" dirty="0">
                <a:latin typeface="+mn-lt"/>
              </a:rPr>
              <a:t> </a:t>
            </a:r>
            <a:r>
              <a:rPr lang="en-US" altLang="ko-KR" sz="2800" dirty="0" err="1" smtClean="0">
                <a:latin typeface="+mn-lt"/>
              </a:rPr>
              <a:t>Pengelolaan</a:t>
            </a:r>
            <a:r>
              <a:rPr lang="en-US" altLang="ko-KR" sz="2800" dirty="0" smtClean="0">
                <a:latin typeface="+mn-lt"/>
              </a:rPr>
              <a:t> </a:t>
            </a:r>
            <a:r>
              <a:rPr lang="en-US" altLang="ko-KR" sz="2800" dirty="0" err="1" smtClean="0">
                <a:latin typeface="+mn-lt"/>
              </a:rPr>
              <a:t>Sumber</a:t>
            </a:r>
            <a:r>
              <a:rPr lang="en-US" altLang="ko-KR" sz="2800" dirty="0" smtClean="0">
                <a:latin typeface="+mn-lt"/>
              </a:rPr>
              <a:t> </a:t>
            </a:r>
            <a:r>
              <a:rPr lang="en-US" altLang="ko-KR" sz="2800" dirty="0" err="1" smtClean="0">
                <a:latin typeface="+mn-lt"/>
              </a:rPr>
              <a:t>Daya</a:t>
            </a:r>
            <a:r>
              <a:rPr lang="en-US" altLang="ko-KR" sz="2800" dirty="0" smtClean="0">
                <a:latin typeface="+mn-lt"/>
              </a:rPr>
              <a:t> </a:t>
            </a:r>
            <a:r>
              <a:rPr lang="en-US" altLang="ko-KR" sz="2800" dirty="0" err="1" smtClean="0">
                <a:latin typeface="+mn-lt"/>
              </a:rPr>
              <a:t>Manusia</a:t>
            </a:r>
            <a:endParaRPr lang="ko-KR" altLang="en-US" sz="2800" dirty="0">
              <a:latin typeface="+mn-lt"/>
            </a:endParaRPr>
          </a:p>
        </p:txBody>
      </p:sp>
      <p:grpSp>
        <p:nvGrpSpPr>
          <p:cNvPr id="111" name="Group 27"/>
          <p:cNvGrpSpPr/>
          <p:nvPr/>
        </p:nvGrpSpPr>
        <p:grpSpPr>
          <a:xfrm>
            <a:off x="826180" y="1882307"/>
            <a:ext cx="122075" cy="65835"/>
            <a:chOff x="359596" y="1736333"/>
            <a:chExt cx="323864" cy="174660"/>
          </a:xfrm>
        </p:grpSpPr>
        <p:sp>
          <p:nvSpPr>
            <p:cNvPr id="112" name="Rectangle 28"/>
            <p:cNvSpPr/>
            <p:nvPr/>
          </p:nvSpPr>
          <p:spPr>
            <a:xfrm rot="2700000">
              <a:off x="359596" y="1736333"/>
              <a:ext cx="174660" cy="174660"/>
            </a:xfrm>
            <a:prstGeom prst="rect">
              <a:avLst/>
            </a:prstGeom>
            <a:solidFill>
              <a:srgbClr val="11246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171450" indent="-171450">
                <a:buBlip>
                  <a:blip r:embed="rId4"/>
                </a:buBlip>
              </a:pPr>
              <a:endParaRPr lang="ko-KR" altLang="en-US" sz="1200" kern="0" spc="-12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15" name="Rectangle 30"/>
            <p:cNvSpPr/>
            <p:nvPr/>
          </p:nvSpPr>
          <p:spPr>
            <a:xfrm rot="2700000">
              <a:off x="508800" y="1736333"/>
              <a:ext cx="174660" cy="17466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171450" indent="-171450">
                <a:buBlip>
                  <a:blip r:embed="rId4"/>
                </a:buBlip>
              </a:pPr>
              <a:endParaRPr lang="ko-KR" altLang="en-US" sz="1200" kern="0" spc="-12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1080603" y="2985542"/>
            <a:ext cx="4592588" cy="2366662"/>
          </a:xfrm>
          <a:prstGeom prst="roundRect">
            <a:avLst/>
          </a:prstGeom>
          <a:solidFill>
            <a:srgbClr val="00206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/>
          <p:cNvSpPr txBox="1"/>
          <p:nvPr/>
        </p:nvSpPr>
        <p:spPr>
          <a:xfrm>
            <a:off x="1251093" y="3129391"/>
            <a:ext cx="20405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6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Sebanyak</a:t>
            </a:r>
            <a:r>
              <a:rPr lang="en-US" altLang="ko-KR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/</a:t>
            </a:r>
            <a:r>
              <a:rPr lang="en-US" altLang="ko-KR" sz="16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As much as</a:t>
            </a:r>
            <a:endParaRPr lang="ko-KR" altLang="en-US" sz="1600" b="1" i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1501716" y="3467945"/>
            <a:ext cx="132921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88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26</a:t>
            </a:r>
            <a:endParaRPr lang="ko-KR" altLang="en-US" sz="8800" b="1" i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312829" y="3270272"/>
            <a:ext cx="0" cy="181063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3485260" y="3374016"/>
            <a:ext cx="235282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PT Shinhan Indo Finance</a:t>
            </a:r>
          </a:p>
          <a:p>
            <a:r>
              <a:rPr lang="en-US" altLang="ko-KR" sz="14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Melaksanakan</a:t>
            </a:r>
            <a:r>
              <a:rPr lang="en-US" altLang="ko-KR" sz="1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Program </a:t>
            </a:r>
            <a:r>
              <a:rPr lang="en-US" altLang="ko-KR" sz="14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Pelatihan</a:t>
            </a:r>
            <a:endParaRPr lang="en-US" altLang="ko-KR" sz="1400" b="1" dirty="0" smtClean="0">
              <a:solidFill>
                <a:schemeClr val="bg1"/>
              </a:solidFill>
              <a:cs typeface="Arial" panose="020B0604020202020204" pitchFamily="34" charset="0"/>
            </a:endParaRPr>
          </a:p>
          <a:p>
            <a:endParaRPr lang="en-US" altLang="ko-KR" sz="140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r>
              <a:rPr lang="en-US" altLang="ko-KR" sz="1400" b="1" i="1" dirty="0">
                <a:solidFill>
                  <a:schemeClr val="bg1"/>
                </a:solidFill>
                <a:cs typeface="Arial" panose="020B0604020202020204" pitchFamily="34" charset="0"/>
              </a:rPr>
              <a:t>PT Shinhan Indo Finance carried out the Training Programs</a:t>
            </a:r>
          </a:p>
          <a:p>
            <a:endParaRPr lang="ko-KR" altLang="en-US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" name="object 63">
            <a:extLst>
              <a:ext uri="{FF2B5EF4-FFF2-40B4-BE49-F238E27FC236}">
                <a16:creationId xmlns:a16="http://schemas.microsoft.com/office/drawing/2014/main" xmlns="" id="{57AD7354-B347-0A44-87AE-09FF964CFAEB}"/>
              </a:ext>
            </a:extLst>
          </p:cNvPr>
          <p:cNvSpPr txBox="1"/>
          <p:nvPr/>
        </p:nvSpPr>
        <p:spPr>
          <a:xfrm>
            <a:off x="8994708" y="3143194"/>
            <a:ext cx="7261292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  <a:ea typeface="KoPub돋움체 Bold" pitchFamily="18" charset="-127"/>
                <a:cs typeface="Arial" panose="020B0604020202020204" pitchFamily="34" charset="0"/>
              </a:defRPr>
            </a:lvl1pPr>
          </a:lstStyle>
          <a:p>
            <a:r>
              <a:rPr lang="en-US" altLang="ko-KR" dirty="0" err="1" smtClean="0"/>
              <a:t>Komposisi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Jumlah</a:t>
            </a:r>
            <a:r>
              <a:rPr lang="en-US" altLang="ko-KR" dirty="0"/>
              <a:t> </a:t>
            </a:r>
            <a:r>
              <a:rPr lang="en-US" altLang="ko-KR" dirty="0" err="1" smtClean="0"/>
              <a:t>Penyelenggara</a:t>
            </a:r>
            <a:endParaRPr lang="en-US" altLang="ko-KR" dirty="0" smtClean="0"/>
          </a:p>
          <a:p>
            <a:r>
              <a:rPr lang="en-US" altLang="ko-KR" i="1" dirty="0" smtClean="0"/>
              <a:t>Composition </a:t>
            </a:r>
            <a:r>
              <a:rPr lang="en-US" altLang="ko-KR" i="1" dirty="0"/>
              <a:t>Number of Organizers</a:t>
            </a:r>
            <a:endParaRPr lang="ko-KR" altLang="en-US" i="1" dirty="0"/>
          </a:p>
        </p:txBody>
      </p:sp>
      <p:sp>
        <p:nvSpPr>
          <p:cNvPr id="144" name="object 63">
            <a:extLst>
              <a:ext uri="{FF2B5EF4-FFF2-40B4-BE49-F238E27FC236}">
                <a16:creationId xmlns:a16="http://schemas.microsoft.com/office/drawing/2014/main" xmlns="" id="{57AD7354-B347-0A44-87AE-09FF964CFAEB}"/>
              </a:ext>
            </a:extLst>
          </p:cNvPr>
          <p:cNvSpPr txBox="1"/>
          <p:nvPr/>
        </p:nvSpPr>
        <p:spPr>
          <a:xfrm>
            <a:off x="6038596" y="3101110"/>
            <a:ext cx="243578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  <a:ea typeface="KoPub돋움체 Bold" pitchFamily="18" charset="-127"/>
                <a:cs typeface="Arial" panose="020B0604020202020204" pitchFamily="34" charset="0"/>
              </a:defRPr>
            </a:lvl1pPr>
          </a:lstStyle>
          <a:p>
            <a:r>
              <a:rPr lang="en-US" altLang="ko-KR" sz="2800" dirty="0" smtClean="0"/>
              <a:t>IDR 305,358,110</a:t>
            </a:r>
            <a:endParaRPr lang="ko-KR" altLang="en-US" sz="2800" i="1" dirty="0"/>
          </a:p>
        </p:txBody>
      </p:sp>
      <p:sp>
        <p:nvSpPr>
          <p:cNvPr id="145" name="object 63">
            <a:extLst>
              <a:ext uri="{FF2B5EF4-FFF2-40B4-BE49-F238E27FC236}">
                <a16:creationId xmlns:a16="http://schemas.microsoft.com/office/drawing/2014/main" xmlns="" id="{57AD7354-B347-0A44-87AE-09FF964CFAEB}"/>
              </a:ext>
            </a:extLst>
          </p:cNvPr>
          <p:cNvSpPr txBox="1"/>
          <p:nvPr/>
        </p:nvSpPr>
        <p:spPr>
          <a:xfrm>
            <a:off x="6038596" y="3549825"/>
            <a:ext cx="1936170" cy="17235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  <a:ea typeface="KoPub돋움체 Bold" pitchFamily="18" charset="-127"/>
                <a:cs typeface="Arial" panose="020B0604020202020204" pitchFamily="34" charset="0"/>
              </a:defRPr>
            </a:lvl1pPr>
          </a:lstStyle>
          <a:p>
            <a:r>
              <a:rPr lang="en-US" altLang="ko-KR" sz="1400" dirty="0" smtClean="0"/>
              <a:t>Total </a:t>
            </a:r>
            <a:r>
              <a:rPr lang="en-US" altLang="ko-KR" sz="1400" dirty="0" err="1" smtClean="0"/>
              <a:t>Biaya</a:t>
            </a:r>
            <a:r>
              <a:rPr lang="en-US" altLang="ko-KR" sz="1400" dirty="0"/>
              <a:t> </a:t>
            </a:r>
          </a:p>
          <a:p>
            <a:r>
              <a:rPr lang="en-US" altLang="ko-KR" sz="1400" dirty="0" err="1" smtClean="0"/>
              <a:t>untuk</a:t>
            </a:r>
            <a:r>
              <a:rPr lang="en-US" altLang="ko-KR" sz="1400" dirty="0" smtClean="0"/>
              <a:t> </a:t>
            </a:r>
            <a:r>
              <a:rPr lang="en-US" altLang="ko-KR" sz="1400" dirty="0" err="1" smtClean="0"/>
              <a:t>pelaksanaan</a:t>
            </a:r>
            <a:r>
              <a:rPr lang="en-US" altLang="ko-KR" sz="1400" dirty="0" smtClean="0"/>
              <a:t> program </a:t>
            </a:r>
            <a:r>
              <a:rPr lang="en-US" altLang="ko-KR" sz="1400" dirty="0" err="1" smtClean="0"/>
              <a:t>pelatihan</a:t>
            </a:r>
            <a:r>
              <a:rPr lang="en-US" altLang="ko-KR" sz="1400" dirty="0" smtClean="0"/>
              <a:t> </a:t>
            </a:r>
            <a:r>
              <a:rPr lang="en-US" altLang="ko-KR" sz="1400" dirty="0" err="1" smtClean="0"/>
              <a:t>tahun</a:t>
            </a:r>
            <a:r>
              <a:rPr lang="en-US" altLang="ko-KR" sz="1400" dirty="0" smtClean="0"/>
              <a:t> 2022</a:t>
            </a:r>
            <a:endParaRPr lang="en-US" altLang="ko-KR" sz="1400" dirty="0"/>
          </a:p>
          <a:p>
            <a:endParaRPr lang="en-US" altLang="ko-KR" sz="1400" i="1" dirty="0" smtClean="0"/>
          </a:p>
          <a:p>
            <a:r>
              <a:rPr lang="en-US" altLang="ko-KR" sz="1400" i="1" dirty="0" smtClean="0"/>
              <a:t>Total cost for </a:t>
            </a:r>
            <a:r>
              <a:rPr lang="en-US" altLang="ko-KR" sz="1400" i="1" dirty="0"/>
              <a:t>the implementation of the </a:t>
            </a:r>
            <a:r>
              <a:rPr lang="en-US" altLang="ko-KR" sz="1400" i="1" dirty="0" smtClean="0"/>
              <a:t>training program </a:t>
            </a:r>
            <a:r>
              <a:rPr lang="en-US" altLang="ko-KR" sz="1400" i="1" dirty="0"/>
              <a:t>in 2022</a:t>
            </a:r>
            <a:endParaRPr lang="ko-KR" altLang="en-US" sz="1400" i="1" dirty="0"/>
          </a:p>
        </p:txBody>
      </p:sp>
      <p:graphicFrame>
        <p:nvGraphicFramePr>
          <p:cNvPr id="147" name="Chart 14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0434278"/>
              </p:ext>
            </p:extLst>
          </p:nvPr>
        </p:nvGraphicFramePr>
        <p:xfrm>
          <a:off x="8744085" y="4371828"/>
          <a:ext cx="6438860" cy="4016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8" name="TextBox 147"/>
          <p:cNvSpPr txBox="1"/>
          <p:nvPr/>
        </p:nvSpPr>
        <p:spPr>
          <a:xfrm>
            <a:off x="12704132" y="5421954"/>
            <a:ext cx="453970" cy="2769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en-US"/>
            </a:defPPr>
            <a:lvl1pPr algn="r">
              <a:defRPr sz="1200" b="1">
                <a:solidFill>
                  <a:schemeClr val="bg1"/>
                </a:solidFill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dirty="0" smtClean="0"/>
              <a:t>29%</a:t>
            </a:r>
            <a:endParaRPr lang="ko-KR" altLang="en-US" dirty="0"/>
          </a:p>
        </p:txBody>
      </p:sp>
      <p:sp>
        <p:nvSpPr>
          <p:cNvPr id="151" name="TextBox 150"/>
          <p:cNvSpPr txBox="1"/>
          <p:nvPr/>
        </p:nvSpPr>
        <p:spPr>
          <a:xfrm>
            <a:off x="12790984" y="7039497"/>
            <a:ext cx="453970" cy="2769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en-US"/>
            </a:defPPr>
            <a:lvl1pPr algn="r">
              <a:defRPr sz="1200" b="1">
                <a:solidFill>
                  <a:schemeClr val="bg1"/>
                </a:solidFill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dirty="0"/>
              <a:t>18%</a:t>
            </a:r>
            <a:endParaRPr lang="ko-KR" altLang="en-US" dirty="0"/>
          </a:p>
        </p:txBody>
      </p:sp>
      <p:sp>
        <p:nvSpPr>
          <p:cNvPr id="152" name="TextBox 151"/>
          <p:cNvSpPr txBox="1"/>
          <p:nvPr/>
        </p:nvSpPr>
        <p:spPr>
          <a:xfrm>
            <a:off x="11554245" y="7473555"/>
            <a:ext cx="453970" cy="2769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en-US"/>
            </a:defPPr>
            <a:lvl1pPr algn="r">
              <a:defRPr sz="1200" b="1">
                <a:solidFill>
                  <a:schemeClr val="bg1"/>
                </a:solidFill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dirty="0" smtClean="0"/>
              <a:t>15%</a:t>
            </a:r>
            <a:endParaRPr lang="ko-KR" altLang="en-US" dirty="0"/>
          </a:p>
        </p:txBody>
      </p:sp>
      <p:sp>
        <p:nvSpPr>
          <p:cNvPr id="153" name="TextBox 152"/>
          <p:cNvSpPr txBox="1"/>
          <p:nvPr/>
        </p:nvSpPr>
        <p:spPr>
          <a:xfrm>
            <a:off x="10578836" y="6917039"/>
            <a:ext cx="453970" cy="2769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14%</a:t>
            </a:r>
            <a:endParaRPr lang="ko-KR" altLang="en-US" sz="1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10327516" y="5938326"/>
            <a:ext cx="375423" cy="2769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7%</a:t>
            </a:r>
            <a:endParaRPr lang="ko-KR" altLang="en-US" sz="1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10543159" y="5312398"/>
            <a:ext cx="375423" cy="2769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7%</a:t>
            </a:r>
            <a:endParaRPr lang="ko-KR" altLang="en-US" sz="1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10890621" y="4895925"/>
            <a:ext cx="375423" cy="2769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4%</a:t>
            </a:r>
            <a:endParaRPr lang="ko-KR" altLang="en-US" sz="12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57" name="자유형 160"/>
          <p:cNvSpPr/>
          <p:nvPr/>
        </p:nvSpPr>
        <p:spPr>
          <a:xfrm rot="10800000" flipH="1" flipV="1">
            <a:off x="12921839" y="4889312"/>
            <a:ext cx="1725932" cy="516372"/>
          </a:xfrm>
          <a:custGeom>
            <a:avLst/>
            <a:gdLst>
              <a:gd name="connsiteX0" fmla="*/ 0 w 1233715"/>
              <a:gd name="connsiteY0" fmla="*/ 943429 h 943429"/>
              <a:gd name="connsiteX1" fmla="*/ 0 w 1233715"/>
              <a:gd name="connsiteY1" fmla="*/ 0 h 943429"/>
              <a:gd name="connsiteX2" fmla="*/ 1233715 w 1233715"/>
              <a:gd name="connsiteY2" fmla="*/ 0 h 94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3715" h="943429">
                <a:moveTo>
                  <a:pt x="0" y="943429"/>
                </a:moveTo>
                <a:lnTo>
                  <a:pt x="0" y="0"/>
                </a:lnTo>
                <a:lnTo>
                  <a:pt x="1233715" y="0"/>
                </a:lnTo>
              </a:path>
            </a:pathLst>
          </a:custGeom>
          <a:ln w="6350" cap="flat">
            <a:solidFill>
              <a:srgbClr val="9797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8" name="직사각형 161"/>
          <p:cNvSpPr/>
          <p:nvPr/>
        </p:nvSpPr>
        <p:spPr>
          <a:xfrm rot="10800000" flipH="1" flipV="1">
            <a:off x="14562758" y="4861399"/>
            <a:ext cx="243723" cy="81461"/>
          </a:xfrm>
          <a:prstGeom prst="rect">
            <a:avLst/>
          </a:prstGeom>
          <a:solidFill>
            <a:srgbClr val="9797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9" name="object 63">
            <a:extLst>
              <a:ext uri="{FF2B5EF4-FFF2-40B4-BE49-F238E27FC236}">
                <a16:creationId xmlns:a16="http://schemas.microsoft.com/office/drawing/2014/main" xmlns="" id="{57AD7354-B347-0A44-87AE-09FF964CFAEB}"/>
              </a:ext>
            </a:extLst>
          </p:cNvPr>
          <p:cNvSpPr txBox="1"/>
          <p:nvPr/>
        </p:nvSpPr>
        <p:spPr>
          <a:xfrm>
            <a:off x="13614170" y="4989132"/>
            <a:ext cx="81137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rgbClr val="002060"/>
                </a:solidFill>
                <a:latin typeface="Arial" panose="020B0604020202020204" pitchFamily="34" charset="0"/>
                <a:ea typeface="KoPub돋움체 Bold" pitchFamily="18" charset="-127"/>
                <a:cs typeface="Arial" panose="020B0604020202020204" pitchFamily="34" charset="0"/>
              </a:defRPr>
            </a:lvl1pPr>
          </a:lstStyle>
          <a:p>
            <a:r>
              <a:rPr lang="en-US" altLang="ko-K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Internal</a:t>
            </a:r>
            <a:endParaRPr lang="ko-KR" altLang="en-US" sz="1800" i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60" name="자유형 160"/>
          <p:cNvSpPr/>
          <p:nvPr/>
        </p:nvSpPr>
        <p:spPr>
          <a:xfrm rot="10800000" flipH="1" flipV="1">
            <a:off x="13016381" y="6714145"/>
            <a:ext cx="1962290" cy="325352"/>
          </a:xfrm>
          <a:custGeom>
            <a:avLst/>
            <a:gdLst>
              <a:gd name="connsiteX0" fmla="*/ 0 w 1233715"/>
              <a:gd name="connsiteY0" fmla="*/ 943429 h 943429"/>
              <a:gd name="connsiteX1" fmla="*/ 0 w 1233715"/>
              <a:gd name="connsiteY1" fmla="*/ 0 h 943429"/>
              <a:gd name="connsiteX2" fmla="*/ 1233715 w 1233715"/>
              <a:gd name="connsiteY2" fmla="*/ 0 h 94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3715" h="943429">
                <a:moveTo>
                  <a:pt x="0" y="943429"/>
                </a:moveTo>
                <a:lnTo>
                  <a:pt x="0" y="0"/>
                </a:lnTo>
                <a:lnTo>
                  <a:pt x="1233715" y="0"/>
                </a:lnTo>
              </a:path>
            </a:pathLst>
          </a:custGeom>
          <a:ln w="6350" cap="flat">
            <a:solidFill>
              <a:srgbClr val="9797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1" name="직사각형 161"/>
          <p:cNvSpPr/>
          <p:nvPr/>
        </p:nvSpPr>
        <p:spPr>
          <a:xfrm rot="10800000" flipH="1" flipV="1">
            <a:off x="14881889" y="6690968"/>
            <a:ext cx="243723" cy="81461"/>
          </a:xfrm>
          <a:prstGeom prst="rect">
            <a:avLst/>
          </a:prstGeom>
          <a:solidFill>
            <a:srgbClr val="9797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2" name="object 63">
            <a:extLst>
              <a:ext uri="{FF2B5EF4-FFF2-40B4-BE49-F238E27FC236}">
                <a16:creationId xmlns:a16="http://schemas.microsoft.com/office/drawing/2014/main" xmlns="" id="{57AD7354-B347-0A44-87AE-09FF964CFAEB}"/>
              </a:ext>
            </a:extLst>
          </p:cNvPr>
          <p:cNvSpPr txBox="1"/>
          <p:nvPr/>
        </p:nvSpPr>
        <p:spPr>
          <a:xfrm>
            <a:off x="13836816" y="6900997"/>
            <a:ext cx="114185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rgbClr val="002060"/>
                </a:solidFill>
                <a:latin typeface="Arial" panose="020B0604020202020204" pitchFamily="34" charset="0"/>
                <a:ea typeface="KoPub돋움체 Bold" pitchFamily="18" charset="-127"/>
                <a:cs typeface="Arial" panose="020B0604020202020204" pitchFamily="34" charset="0"/>
              </a:defRPr>
            </a:lvl1pPr>
          </a:lstStyle>
          <a:p>
            <a:r>
              <a:rPr lang="en-US" altLang="ko-K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OJK </a:t>
            </a:r>
            <a:r>
              <a:rPr lang="en-US" altLang="ko-KR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Institut</a:t>
            </a:r>
            <a:endParaRPr lang="ko-KR" altLang="en-US" sz="1800" i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63" name="자유형 160"/>
          <p:cNvSpPr/>
          <p:nvPr/>
        </p:nvSpPr>
        <p:spPr>
          <a:xfrm rot="10800000" flipH="1">
            <a:off x="11787155" y="7797913"/>
            <a:ext cx="1744433" cy="915807"/>
          </a:xfrm>
          <a:custGeom>
            <a:avLst/>
            <a:gdLst>
              <a:gd name="connsiteX0" fmla="*/ 0 w 1233715"/>
              <a:gd name="connsiteY0" fmla="*/ 943429 h 943429"/>
              <a:gd name="connsiteX1" fmla="*/ 0 w 1233715"/>
              <a:gd name="connsiteY1" fmla="*/ 0 h 943429"/>
              <a:gd name="connsiteX2" fmla="*/ 1233715 w 1233715"/>
              <a:gd name="connsiteY2" fmla="*/ 0 h 94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3715" h="943429">
                <a:moveTo>
                  <a:pt x="0" y="943429"/>
                </a:moveTo>
                <a:lnTo>
                  <a:pt x="0" y="0"/>
                </a:lnTo>
                <a:lnTo>
                  <a:pt x="1233715" y="0"/>
                </a:lnTo>
              </a:path>
            </a:pathLst>
          </a:custGeom>
          <a:ln w="6350" cap="flat">
            <a:solidFill>
              <a:srgbClr val="9797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4" name="object 63">
            <a:extLst>
              <a:ext uri="{FF2B5EF4-FFF2-40B4-BE49-F238E27FC236}">
                <a16:creationId xmlns:a16="http://schemas.microsoft.com/office/drawing/2014/main" xmlns="" id="{57AD7354-B347-0A44-87AE-09FF964CFAEB}"/>
              </a:ext>
            </a:extLst>
          </p:cNvPr>
          <p:cNvSpPr txBox="1"/>
          <p:nvPr/>
        </p:nvSpPr>
        <p:spPr>
          <a:xfrm>
            <a:off x="12279504" y="8352079"/>
            <a:ext cx="114185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rgbClr val="002060"/>
                </a:solidFill>
                <a:latin typeface="Arial" panose="020B0604020202020204" pitchFamily="34" charset="0"/>
                <a:ea typeface="KoPub돋움체 Bold" pitchFamily="18" charset="-127"/>
                <a:cs typeface="Arial" panose="020B0604020202020204" pitchFamily="34" charset="0"/>
              </a:defRPr>
            </a:lvl1pPr>
          </a:lstStyle>
          <a:p>
            <a:r>
              <a:rPr lang="en-US" altLang="ko-KR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Dunamis</a:t>
            </a:r>
            <a:endParaRPr lang="ko-KR" altLang="en-US" sz="1800" i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65" name="직사각형 161"/>
          <p:cNvSpPr/>
          <p:nvPr/>
        </p:nvSpPr>
        <p:spPr>
          <a:xfrm rot="10800000" flipH="1" flipV="1">
            <a:off x="13430082" y="8672165"/>
            <a:ext cx="243723" cy="81461"/>
          </a:xfrm>
          <a:prstGeom prst="rect">
            <a:avLst/>
          </a:prstGeom>
          <a:solidFill>
            <a:srgbClr val="9797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6" name="자유형 160"/>
          <p:cNvSpPr/>
          <p:nvPr/>
        </p:nvSpPr>
        <p:spPr>
          <a:xfrm rot="10800000" flipV="1">
            <a:off x="9179077" y="6641600"/>
            <a:ext cx="1599914" cy="299249"/>
          </a:xfrm>
          <a:custGeom>
            <a:avLst/>
            <a:gdLst>
              <a:gd name="connsiteX0" fmla="*/ 0 w 1233715"/>
              <a:gd name="connsiteY0" fmla="*/ 943429 h 943429"/>
              <a:gd name="connsiteX1" fmla="*/ 0 w 1233715"/>
              <a:gd name="connsiteY1" fmla="*/ 0 h 943429"/>
              <a:gd name="connsiteX2" fmla="*/ 1233715 w 1233715"/>
              <a:gd name="connsiteY2" fmla="*/ 0 h 94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3715" h="943429">
                <a:moveTo>
                  <a:pt x="0" y="943429"/>
                </a:moveTo>
                <a:lnTo>
                  <a:pt x="0" y="0"/>
                </a:lnTo>
                <a:lnTo>
                  <a:pt x="1233715" y="0"/>
                </a:lnTo>
              </a:path>
            </a:pathLst>
          </a:custGeom>
          <a:ln w="6350" cap="flat">
            <a:solidFill>
              <a:srgbClr val="9797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7" name="object 63">
            <a:extLst>
              <a:ext uri="{FF2B5EF4-FFF2-40B4-BE49-F238E27FC236}">
                <a16:creationId xmlns:a16="http://schemas.microsoft.com/office/drawing/2014/main" xmlns="" id="{57AD7354-B347-0A44-87AE-09FF964CFAEB}"/>
              </a:ext>
            </a:extLst>
          </p:cNvPr>
          <p:cNvSpPr txBox="1"/>
          <p:nvPr/>
        </p:nvSpPr>
        <p:spPr>
          <a:xfrm>
            <a:off x="9475968" y="6802714"/>
            <a:ext cx="114185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rgbClr val="002060"/>
                </a:solidFill>
                <a:latin typeface="Arial" panose="020B0604020202020204" pitchFamily="34" charset="0"/>
                <a:ea typeface="KoPub돋움체 Bold" pitchFamily="18" charset="-127"/>
                <a:cs typeface="Arial" panose="020B0604020202020204" pitchFamily="34" charset="0"/>
              </a:defRPr>
            </a:lvl1pPr>
          </a:lstStyle>
          <a:p>
            <a:r>
              <a:rPr lang="en-US" altLang="ko-K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SPPI</a:t>
            </a:r>
            <a:endParaRPr lang="ko-KR" altLang="en-US" sz="1800" i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68" name="직사각형 161"/>
          <p:cNvSpPr/>
          <p:nvPr/>
        </p:nvSpPr>
        <p:spPr>
          <a:xfrm rot="10800000" flipH="1" flipV="1">
            <a:off x="9009629" y="6609507"/>
            <a:ext cx="243723" cy="81461"/>
          </a:xfrm>
          <a:prstGeom prst="rect">
            <a:avLst/>
          </a:prstGeom>
          <a:solidFill>
            <a:srgbClr val="9797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9" name="자유형 160"/>
          <p:cNvSpPr/>
          <p:nvPr/>
        </p:nvSpPr>
        <p:spPr>
          <a:xfrm rot="10800000" flipV="1">
            <a:off x="9179078" y="5654206"/>
            <a:ext cx="1352190" cy="241704"/>
          </a:xfrm>
          <a:custGeom>
            <a:avLst/>
            <a:gdLst>
              <a:gd name="connsiteX0" fmla="*/ 0 w 1233715"/>
              <a:gd name="connsiteY0" fmla="*/ 943429 h 943429"/>
              <a:gd name="connsiteX1" fmla="*/ 0 w 1233715"/>
              <a:gd name="connsiteY1" fmla="*/ 0 h 943429"/>
              <a:gd name="connsiteX2" fmla="*/ 1233715 w 1233715"/>
              <a:gd name="connsiteY2" fmla="*/ 0 h 94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3715" h="943429">
                <a:moveTo>
                  <a:pt x="0" y="943429"/>
                </a:moveTo>
                <a:lnTo>
                  <a:pt x="0" y="0"/>
                </a:lnTo>
                <a:lnTo>
                  <a:pt x="1233715" y="0"/>
                </a:lnTo>
              </a:path>
            </a:pathLst>
          </a:custGeom>
          <a:ln w="6350" cap="flat">
            <a:solidFill>
              <a:srgbClr val="9797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0" name="object 63">
            <a:extLst>
              <a:ext uri="{FF2B5EF4-FFF2-40B4-BE49-F238E27FC236}">
                <a16:creationId xmlns:a16="http://schemas.microsoft.com/office/drawing/2014/main" xmlns="" id="{57AD7354-B347-0A44-87AE-09FF964CFAEB}"/>
              </a:ext>
            </a:extLst>
          </p:cNvPr>
          <p:cNvSpPr txBox="1"/>
          <p:nvPr/>
        </p:nvSpPr>
        <p:spPr>
          <a:xfrm>
            <a:off x="9003154" y="5757047"/>
            <a:ext cx="114185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rgbClr val="002060"/>
                </a:solidFill>
                <a:latin typeface="Arial" panose="020B0604020202020204" pitchFamily="34" charset="0"/>
                <a:ea typeface="KoPub돋움체 Bold" pitchFamily="18" charset="-127"/>
                <a:cs typeface="Arial" panose="020B0604020202020204" pitchFamily="34" charset="0"/>
              </a:defRPr>
            </a:lvl1pPr>
          </a:lstStyle>
          <a:p>
            <a:pPr algn="ctr"/>
            <a:r>
              <a:rPr lang="en-US" altLang="ko-K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OJK</a:t>
            </a:r>
            <a:endParaRPr lang="ko-KR" altLang="en-US" sz="1800" i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71" name="직사각형 161"/>
          <p:cNvSpPr/>
          <p:nvPr/>
        </p:nvSpPr>
        <p:spPr>
          <a:xfrm rot="10800000" flipH="1" flipV="1">
            <a:off x="8989316" y="5624811"/>
            <a:ext cx="243723" cy="81461"/>
          </a:xfrm>
          <a:prstGeom prst="rect">
            <a:avLst/>
          </a:prstGeom>
          <a:solidFill>
            <a:srgbClr val="9797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2" name="자유형 160"/>
          <p:cNvSpPr/>
          <p:nvPr/>
        </p:nvSpPr>
        <p:spPr>
          <a:xfrm rot="10800000" flipV="1">
            <a:off x="9185199" y="5004235"/>
            <a:ext cx="1549824" cy="284120"/>
          </a:xfrm>
          <a:custGeom>
            <a:avLst/>
            <a:gdLst>
              <a:gd name="connsiteX0" fmla="*/ 0 w 1233715"/>
              <a:gd name="connsiteY0" fmla="*/ 943429 h 943429"/>
              <a:gd name="connsiteX1" fmla="*/ 0 w 1233715"/>
              <a:gd name="connsiteY1" fmla="*/ 0 h 943429"/>
              <a:gd name="connsiteX2" fmla="*/ 1233715 w 1233715"/>
              <a:gd name="connsiteY2" fmla="*/ 0 h 94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3715" h="943429">
                <a:moveTo>
                  <a:pt x="0" y="943429"/>
                </a:moveTo>
                <a:lnTo>
                  <a:pt x="0" y="0"/>
                </a:lnTo>
                <a:lnTo>
                  <a:pt x="1233715" y="0"/>
                </a:lnTo>
              </a:path>
            </a:pathLst>
          </a:custGeom>
          <a:ln w="6350" cap="flat">
            <a:solidFill>
              <a:srgbClr val="9797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3" name="직사각형 161"/>
          <p:cNvSpPr/>
          <p:nvPr/>
        </p:nvSpPr>
        <p:spPr>
          <a:xfrm rot="10800000" flipH="1" flipV="1">
            <a:off x="8968483" y="4974840"/>
            <a:ext cx="243723" cy="81461"/>
          </a:xfrm>
          <a:prstGeom prst="rect">
            <a:avLst/>
          </a:prstGeom>
          <a:solidFill>
            <a:srgbClr val="9797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4" name="object 63">
            <a:extLst>
              <a:ext uri="{FF2B5EF4-FFF2-40B4-BE49-F238E27FC236}">
                <a16:creationId xmlns:a16="http://schemas.microsoft.com/office/drawing/2014/main" xmlns="" id="{57AD7354-B347-0A44-87AE-09FF964CFAEB}"/>
              </a:ext>
            </a:extLst>
          </p:cNvPr>
          <p:cNvSpPr txBox="1"/>
          <p:nvPr/>
        </p:nvSpPr>
        <p:spPr>
          <a:xfrm>
            <a:off x="9179078" y="5089186"/>
            <a:ext cx="114185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rgbClr val="002060"/>
                </a:solidFill>
                <a:latin typeface="Arial" panose="020B0604020202020204" pitchFamily="34" charset="0"/>
                <a:ea typeface="KoPub돋움체 Bold" pitchFamily="18" charset="-127"/>
                <a:cs typeface="Arial" panose="020B0604020202020204" pitchFamily="34" charset="0"/>
              </a:defRPr>
            </a:lvl1pPr>
          </a:lstStyle>
          <a:p>
            <a:pPr algn="ctr"/>
            <a:r>
              <a:rPr lang="en-US" altLang="ko-K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LPPI</a:t>
            </a:r>
            <a:endParaRPr lang="ko-KR" altLang="en-US" sz="1800" i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76" name="자유형 160"/>
          <p:cNvSpPr/>
          <p:nvPr/>
        </p:nvSpPr>
        <p:spPr>
          <a:xfrm rot="10800000" flipV="1">
            <a:off x="9520733" y="4490805"/>
            <a:ext cx="1549824" cy="388472"/>
          </a:xfrm>
          <a:custGeom>
            <a:avLst/>
            <a:gdLst>
              <a:gd name="connsiteX0" fmla="*/ 0 w 1233715"/>
              <a:gd name="connsiteY0" fmla="*/ 943429 h 943429"/>
              <a:gd name="connsiteX1" fmla="*/ 0 w 1233715"/>
              <a:gd name="connsiteY1" fmla="*/ 0 h 943429"/>
              <a:gd name="connsiteX2" fmla="*/ 1233715 w 1233715"/>
              <a:gd name="connsiteY2" fmla="*/ 0 h 94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3715" h="943429">
                <a:moveTo>
                  <a:pt x="0" y="943429"/>
                </a:moveTo>
                <a:lnTo>
                  <a:pt x="0" y="0"/>
                </a:lnTo>
                <a:lnTo>
                  <a:pt x="1233715" y="0"/>
                </a:lnTo>
              </a:path>
            </a:pathLst>
          </a:custGeom>
          <a:ln w="6350" cap="flat">
            <a:solidFill>
              <a:srgbClr val="9797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7" name="직사각형 161"/>
          <p:cNvSpPr/>
          <p:nvPr/>
        </p:nvSpPr>
        <p:spPr>
          <a:xfrm rot="10800000" flipH="1" flipV="1">
            <a:off x="9304017" y="4453468"/>
            <a:ext cx="243723" cy="81461"/>
          </a:xfrm>
          <a:prstGeom prst="rect">
            <a:avLst/>
          </a:prstGeom>
          <a:solidFill>
            <a:srgbClr val="9797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8" name="object 63">
            <a:extLst>
              <a:ext uri="{FF2B5EF4-FFF2-40B4-BE49-F238E27FC236}">
                <a16:creationId xmlns:a16="http://schemas.microsoft.com/office/drawing/2014/main" xmlns="" id="{57AD7354-B347-0A44-87AE-09FF964CFAEB}"/>
              </a:ext>
            </a:extLst>
          </p:cNvPr>
          <p:cNvSpPr txBox="1"/>
          <p:nvPr/>
        </p:nvSpPr>
        <p:spPr>
          <a:xfrm>
            <a:off x="9461940" y="4538327"/>
            <a:ext cx="157086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rgbClr val="002060"/>
                </a:solidFill>
                <a:latin typeface="Arial" panose="020B0604020202020204" pitchFamily="34" charset="0"/>
                <a:ea typeface="KoPub돋움체 Bold" pitchFamily="18" charset="-127"/>
                <a:cs typeface="Arial" panose="020B0604020202020204" pitchFamily="34" charset="0"/>
              </a:defRPr>
            </a:lvl1pPr>
          </a:lstStyle>
          <a:p>
            <a:pPr algn="ctr"/>
            <a:r>
              <a:rPr lang="en-US" altLang="ko-KR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Bisnis</a:t>
            </a:r>
            <a:r>
              <a:rPr lang="en-US" altLang="ko-K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Indonesia</a:t>
            </a:r>
            <a:endParaRPr lang="ko-KR" altLang="en-US" sz="1800" i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6" name="Right Brace 5"/>
          <p:cNvSpPr/>
          <p:nvPr/>
        </p:nvSpPr>
        <p:spPr>
          <a:xfrm rot="15450966">
            <a:off x="11405749" y="4064104"/>
            <a:ext cx="278076" cy="72392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bject 63">
            <a:extLst>
              <a:ext uri="{FF2B5EF4-FFF2-40B4-BE49-F238E27FC236}">
                <a16:creationId xmlns:a16="http://schemas.microsoft.com/office/drawing/2014/main" xmlns="" id="{57AD7354-B347-0A44-87AE-09FF964CFAEB}"/>
              </a:ext>
            </a:extLst>
          </p:cNvPr>
          <p:cNvSpPr txBox="1"/>
          <p:nvPr/>
        </p:nvSpPr>
        <p:spPr>
          <a:xfrm>
            <a:off x="10708638" y="3935851"/>
            <a:ext cx="157086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rgbClr val="002060"/>
                </a:solidFill>
                <a:latin typeface="Arial" panose="020B0604020202020204" pitchFamily="34" charset="0"/>
                <a:ea typeface="KoPub돋움체 Bold" pitchFamily="18" charset="-127"/>
                <a:cs typeface="Arial" panose="020B0604020202020204" pitchFamily="34" charset="0"/>
              </a:defRPr>
            </a:lvl1pPr>
          </a:lstStyle>
          <a:p>
            <a:pPr algn="ctr"/>
            <a:r>
              <a:rPr lang="en-US" altLang="ko-K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Other</a:t>
            </a:r>
            <a:endParaRPr lang="ko-KR" altLang="en-US" sz="1800" i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11458863" y="4722899"/>
            <a:ext cx="375423" cy="27699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en-US"/>
            </a:defPPr>
            <a:lvl1pPr algn="r">
              <a:defRPr sz="1200" b="1">
                <a:solidFill>
                  <a:schemeClr val="bg1"/>
                </a:solidFill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ko-KR" dirty="0" smtClean="0"/>
              <a:t>6</a:t>
            </a:r>
            <a:r>
              <a:rPr lang="en-US" altLang="ko-KR" dirty="0"/>
              <a:t>%</a:t>
            </a:r>
            <a:endParaRPr lang="ko-KR" altLang="en-US" dirty="0"/>
          </a:p>
        </p:txBody>
      </p:sp>
      <p:sp>
        <p:nvSpPr>
          <p:cNvPr id="182" name="Rounded Rectangle 181"/>
          <p:cNvSpPr/>
          <p:nvPr/>
        </p:nvSpPr>
        <p:spPr>
          <a:xfrm>
            <a:off x="1080603" y="5612895"/>
            <a:ext cx="4592588" cy="2366662"/>
          </a:xfrm>
          <a:prstGeom prst="roundRect">
            <a:avLst/>
          </a:prstGeom>
          <a:solidFill>
            <a:srgbClr val="00206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TextBox 182"/>
          <p:cNvSpPr txBox="1"/>
          <p:nvPr/>
        </p:nvSpPr>
        <p:spPr>
          <a:xfrm>
            <a:off x="1962590" y="5750683"/>
            <a:ext cx="28459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Total </a:t>
            </a:r>
            <a:r>
              <a:rPr lang="en-US" altLang="ko-KR" sz="16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Peserta</a:t>
            </a:r>
            <a:r>
              <a:rPr lang="en-US" altLang="ko-KR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/Total </a:t>
            </a:r>
            <a:r>
              <a:rPr lang="en-US" altLang="ko-KR" sz="16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Participants</a:t>
            </a:r>
            <a:endParaRPr lang="ko-KR" altLang="en-US" sz="1600" b="1" i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2720678" y="5989271"/>
            <a:ext cx="132921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88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90</a:t>
            </a:r>
            <a:endParaRPr lang="ko-KR" altLang="en-US" sz="8800" b="1" i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1910726" y="7563179"/>
            <a:ext cx="29323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6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Desember</a:t>
            </a:r>
            <a:r>
              <a:rPr lang="en-US" altLang="ko-KR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2022/</a:t>
            </a:r>
            <a:r>
              <a:rPr lang="en-US" altLang="ko-KR" sz="16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December 2022</a:t>
            </a:r>
            <a:endParaRPr lang="ko-KR" altLang="en-US" sz="1600" b="1" i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56" name="object 63">
            <a:extLst>
              <a:ext uri="{FF2B5EF4-FFF2-40B4-BE49-F238E27FC236}">
                <a16:creationId xmlns:a16="http://schemas.microsoft.com/office/drawing/2014/main" xmlns="" id="{57AD7354-B347-0A44-87AE-09FF964CFAEB}"/>
              </a:ext>
            </a:extLst>
          </p:cNvPr>
          <p:cNvSpPr txBox="1"/>
          <p:nvPr/>
        </p:nvSpPr>
        <p:spPr>
          <a:xfrm>
            <a:off x="6004347" y="5675959"/>
            <a:ext cx="1936170" cy="21544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  <a:ea typeface="KoPub돋움체 Bold" pitchFamily="18" charset="-127"/>
                <a:cs typeface="Arial" panose="020B0604020202020204" pitchFamily="34" charset="0"/>
              </a:defRPr>
            </a:lvl1pPr>
          </a:lstStyle>
          <a:p>
            <a:r>
              <a:rPr lang="en-US" altLang="ko-KR" sz="1400" dirty="0" smtClean="0"/>
              <a:t>Perusahaan </a:t>
            </a:r>
            <a:r>
              <a:rPr lang="en-US" altLang="ko-KR" sz="1400" dirty="0" err="1" smtClean="0"/>
              <a:t>telah</a:t>
            </a:r>
            <a:r>
              <a:rPr lang="en-US" altLang="ko-KR" sz="1400" dirty="0" smtClean="0"/>
              <a:t> </a:t>
            </a:r>
            <a:r>
              <a:rPr lang="en-US" altLang="ko-KR" sz="1400" dirty="0" err="1" smtClean="0"/>
              <a:t>memenuhi</a:t>
            </a:r>
            <a:r>
              <a:rPr lang="en-US" altLang="ko-KR" sz="1400" dirty="0" smtClean="0"/>
              <a:t> </a:t>
            </a:r>
            <a:r>
              <a:rPr lang="en-US" altLang="ko-KR" sz="1400" dirty="0" err="1" smtClean="0"/>
              <a:t>syarat</a:t>
            </a:r>
            <a:r>
              <a:rPr lang="en-US" altLang="ko-KR" sz="1400" dirty="0" smtClean="0"/>
              <a:t> </a:t>
            </a:r>
            <a:r>
              <a:rPr lang="en-US" altLang="ko-KR" sz="1400" dirty="0" err="1" smtClean="0"/>
              <a:t>realisasi</a:t>
            </a:r>
            <a:r>
              <a:rPr lang="en-US" altLang="ko-KR" sz="1400" dirty="0" smtClean="0"/>
              <a:t> </a:t>
            </a:r>
            <a:r>
              <a:rPr lang="en-US" altLang="ko-KR" sz="1400" dirty="0" err="1" smtClean="0"/>
              <a:t>anggaran</a:t>
            </a:r>
            <a:r>
              <a:rPr lang="en-US" altLang="ko-KR" sz="1400" dirty="0" smtClean="0"/>
              <a:t> </a:t>
            </a:r>
            <a:r>
              <a:rPr lang="en-US" altLang="ko-KR" sz="1400" dirty="0" err="1" smtClean="0"/>
              <a:t>pelatihan</a:t>
            </a:r>
            <a:r>
              <a:rPr lang="en-US" altLang="ko-KR" sz="1400" dirty="0" smtClean="0"/>
              <a:t> di </a:t>
            </a:r>
            <a:r>
              <a:rPr lang="en-US" altLang="ko-KR" sz="1400" dirty="0" err="1" smtClean="0"/>
              <a:t>tahun</a:t>
            </a:r>
            <a:r>
              <a:rPr lang="en-US" altLang="ko-KR" sz="1400" dirty="0" smtClean="0"/>
              <a:t> 2022.</a:t>
            </a:r>
          </a:p>
          <a:p>
            <a:endParaRPr lang="en-US" altLang="ko-KR" sz="1400" dirty="0"/>
          </a:p>
          <a:p>
            <a:r>
              <a:rPr lang="en-US" altLang="ko-KR" sz="1400" dirty="0"/>
              <a:t>T</a:t>
            </a:r>
            <a:r>
              <a:rPr lang="en-US" altLang="ko-KR" sz="1400" i="1" dirty="0"/>
              <a:t>he company has fulfilled the realization requirement of a training budget </a:t>
            </a:r>
            <a:r>
              <a:rPr lang="en-US" altLang="ko-KR" sz="1400" i="1" dirty="0" smtClean="0"/>
              <a:t>in </a:t>
            </a:r>
            <a:r>
              <a:rPr lang="en-US" altLang="ko-KR" sz="1400" i="1" dirty="0"/>
              <a:t>2022.</a:t>
            </a:r>
          </a:p>
          <a:p>
            <a:endParaRPr lang="en-US" altLang="ko-KR" sz="1400" i="1" dirty="0" smtClean="0"/>
          </a:p>
        </p:txBody>
      </p:sp>
      <p:sp>
        <p:nvSpPr>
          <p:cNvPr id="57" name="Rounded Rectangle 56"/>
          <p:cNvSpPr/>
          <p:nvPr/>
        </p:nvSpPr>
        <p:spPr>
          <a:xfrm>
            <a:off x="1078337" y="8296682"/>
            <a:ext cx="4592588" cy="2366662"/>
          </a:xfrm>
          <a:prstGeom prst="roundRect">
            <a:avLst/>
          </a:prstGeom>
          <a:solidFill>
            <a:srgbClr val="00206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1596378" y="8434470"/>
            <a:ext cx="32098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Total Tenaga </a:t>
            </a:r>
            <a:r>
              <a:rPr lang="en-US" altLang="ko-KR" sz="16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Kerja</a:t>
            </a:r>
            <a:r>
              <a:rPr lang="en-US" altLang="ko-KR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/Total </a:t>
            </a:r>
            <a:r>
              <a:rPr lang="en-US" altLang="ko-KR" sz="16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Manpower</a:t>
            </a:r>
            <a:endParaRPr lang="ko-KR" altLang="en-US" sz="1600" b="1" i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303800" y="8751888"/>
            <a:ext cx="190148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88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162</a:t>
            </a:r>
            <a:endParaRPr lang="ko-KR" altLang="en-US" sz="8800" b="1" i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908460" y="10246966"/>
            <a:ext cx="29323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6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Desember</a:t>
            </a:r>
            <a:r>
              <a:rPr lang="en-US" altLang="ko-KR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2022/</a:t>
            </a:r>
            <a:r>
              <a:rPr lang="en-US" altLang="ko-KR" sz="16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December 2022</a:t>
            </a:r>
            <a:endParaRPr lang="ko-KR" altLang="en-US" sz="1600" b="1" i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49411" y="196187"/>
            <a:ext cx="80505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  <a:ea typeface="OneShinhan Bold" panose="020B0803000000000000" pitchFamily="34" charset="-127"/>
              </a:rPr>
              <a:t>Laporan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  <a:ea typeface="OneShinhan Bold" panose="020B0803000000000000" pitchFamily="34" charset="-127"/>
              </a:rPr>
              <a:t>Keuangan</a:t>
            </a: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  <a:ea typeface="OneShinhan Bold" panose="020B0803000000000000" pitchFamily="34" charset="-127"/>
              </a:rPr>
              <a:t>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  <a:ea typeface="OneShinhan Bold" panose="020B0803000000000000" pitchFamily="34" charset="-127"/>
              </a:rPr>
              <a:t>Berkelanjutan</a:t>
            </a:r>
            <a:endParaRPr lang="en-US" altLang="ko-KR" sz="360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원신한 Bold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26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3036" y="4565964"/>
            <a:ext cx="1834308" cy="1717516"/>
          </a:xfrm>
          <a:prstGeom prst="rect">
            <a:avLst/>
          </a:prstGeom>
        </p:spPr>
      </p:pic>
      <p:sp>
        <p:nvSpPr>
          <p:cNvPr id="149" name="직사각형 43"/>
          <p:cNvSpPr/>
          <p:nvPr/>
        </p:nvSpPr>
        <p:spPr>
          <a:xfrm>
            <a:off x="-5921" y="-16263"/>
            <a:ext cx="16261921" cy="13785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954"/>
          </a:p>
        </p:txBody>
      </p:sp>
      <p:sp>
        <p:nvSpPr>
          <p:cNvPr id="150" name="한쪽 모서리가 잘린 사각형 44"/>
          <p:cNvSpPr/>
          <p:nvPr/>
        </p:nvSpPr>
        <p:spPr>
          <a:xfrm rot="10800000">
            <a:off x="-18783" y="-20716"/>
            <a:ext cx="16274782" cy="1239863"/>
          </a:xfrm>
          <a:prstGeom prst="snip1Rect">
            <a:avLst>
              <a:gd name="adj" fmla="val 35194"/>
            </a:avLst>
          </a:prstGeom>
          <a:gradFill flip="none" rotWithShape="1">
            <a:gsLst>
              <a:gs pos="100000">
                <a:schemeClr val="tx2">
                  <a:lumMod val="50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  <a:gs pos="50000">
                <a:schemeClr val="tx2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954"/>
          </a:p>
        </p:txBody>
      </p:sp>
      <p:sp>
        <p:nvSpPr>
          <p:cNvPr id="29" name="object 63">
            <a:extLst>
              <a:ext uri="{FF2B5EF4-FFF2-40B4-BE49-F238E27FC236}">
                <a16:creationId xmlns:a16="http://schemas.microsoft.com/office/drawing/2014/main" xmlns="" id="{57AD7354-B347-0A44-87AE-09FF964CFAEB}"/>
              </a:ext>
            </a:extLst>
          </p:cNvPr>
          <p:cNvSpPr txBox="1"/>
          <p:nvPr/>
        </p:nvSpPr>
        <p:spPr>
          <a:xfrm>
            <a:off x="280795" y="11589125"/>
            <a:ext cx="531750" cy="414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2700">
              <a:lnSpc>
                <a:spcPct val="150000"/>
              </a:lnSpc>
              <a:defRPr/>
            </a:pPr>
            <a:r>
              <a: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neShinhan Light" panose="020B0303000000000000" pitchFamily="34" charset="-127"/>
                <a:ea typeface="OneShinhan Light" panose="020B0303000000000000" pitchFamily="34" charset="-127"/>
                <a:cs typeface="Arial"/>
              </a:rPr>
              <a:t>4</a:t>
            </a:r>
          </a:p>
        </p:txBody>
      </p:sp>
      <p:grpSp>
        <p:nvGrpSpPr>
          <p:cNvPr id="38" name="Group 27"/>
          <p:cNvGrpSpPr/>
          <p:nvPr/>
        </p:nvGrpSpPr>
        <p:grpSpPr>
          <a:xfrm>
            <a:off x="826180" y="1882307"/>
            <a:ext cx="122075" cy="65835"/>
            <a:chOff x="359596" y="1736333"/>
            <a:chExt cx="323864" cy="174660"/>
          </a:xfrm>
        </p:grpSpPr>
        <p:sp>
          <p:nvSpPr>
            <p:cNvPr id="39" name="Rectangle 28"/>
            <p:cNvSpPr/>
            <p:nvPr/>
          </p:nvSpPr>
          <p:spPr>
            <a:xfrm rot="2700000">
              <a:off x="359596" y="1736333"/>
              <a:ext cx="174660" cy="174660"/>
            </a:xfrm>
            <a:prstGeom prst="rect">
              <a:avLst/>
            </a:prstGeom>
            <a:solidFill>
              <a:srgbClr val="11246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171450" indent="-171450">
                <a:buBlip>
                  <a:blip r:embed="rId3"/>
                </a:buBlip>
              </a:pPr>
              <a:endParaRPr lang="ko-KR" altLang="en-US" sz="1200" kern="0" spc="-12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40" name="Rectangle 30"/>
            <p:cNvSpPr/>
            <p:nvPr/>
          </p:nvSpPr>
          <p:spPr>
            <a:xfrm rot="2700000">
              <a:off x="508800" y="1736333"/>
              <a:ext cx="174660" cy="17466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171450" indent="-171450">
                <a:buBlip>
                  <a:blip r:embed="rId3"/>
                </a:buBlip>
              </a:pPr>
              <a:endParaRPr lang="ko-KR" altLang="en-US" sz="1200" kern="0" spc="-12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pic>
        <p:nvPicPr>
          <p:cNvPr id="30" name="Picture 2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3909" y="0"/>
            <a:ext cx="1121947" cy="112125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2109" y="11589125"/>
            <a:ext cx="3399291" cy="334679"/>
          </a:xfrm>
          <a:prstGeom prst="rect">
            <a:avLst/>
          </a:prstGeom>
        </p:spPr>
      </p:pic>
      <p:sp>
        <p:nvSpPr>
          <p:cNvPr id="32" name="object 63">
            <a:extLst>
              <a:ext uri="{FF2B5EF4-FFF2-40B4-BE49-F238E27FC236}">
                <a16:creationId xmlns:a16="http://schemas.microsoft.com/office/drawing/2014/main" xmlns="" id="{57AD7354-B347-0A44-87AE-09FF964CFAEB}"/>
              </a:ext>
            </a:extLst>
          </p:cNvPr>
          <p:cNvSpPr txBox="1"/>
          <p:nvPr/>
        </p:nvSpPr>
        <p:spPr>
          <a:xfrm>
            <a:off x="1158670" y="1731739"/>
            <a:ext cx="278716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ko-KR" sz="24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KoPub돋움체 Bold" pitchFamily="18" charset="-127"/>
                <a:cs typeface="Arial" panose="020B0604020202020204" pitchFamily="34" charset="0"/>
              </a:rPr>
              <a:t>Pemegang</a:t>
            </a:r>
            <a:r>
              <a:rPr lang="en-US" altLang="ko-KR" sz="2400" b="1" dirty="0" smtClean="0">
                <a:solidFill>
                  <a:srgbClr val="002060"/>
                </a:solidFill>
                <a:latin typeface="Arial" panose="020B0604020202020204" pitchFamily="34" charset="0"/>
                <a:ea typeface="KoPub돋움체 Bold" pitchFamily="18" charset="-127"/>
                <a:cs typeface="Arial" panose="020B0604020202020204" pitchFamily="34" charset="0"/>
              </a:rPr>
              <a:t> </a:t>
            </a:r>
            <a:r>
              <a:rPr lang="en-US" altLang="ko-KR" sz="24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KoPub돋움체 Bold" pitchFamily="18" charset="-127"/>
                <a:cs typeface="Arial" panose="020B0604020202020204" pitchFamily="34" charset="0"/>
              </a:rPr>
              <a:t>Saham</a:t>
            </a:r>
            <a:endParaRPr lang="ko-KR" altLang="en-US" sz="2400" b="1" dirty="0">
              <a:solidFill>
                <a:srgbClr val="002060"/>
              </a:solidFill>
              <a:latin typeface="Arial" panose="020B0604020202020204" pitchFamily="34" charset="0"/>
              <a:ea typeface="KoPub돋움체 Bold" pitchFamily="18" charset="-127"/>
              <a:cs typeface="Arial" panose="020B0604020202020204" pitchFamily="34" charset="0"/>
            </a:endParaRPr>
          </a:p>
        </p:txBody>
      </p:sp>
      <p:sp>
        <p:nvSpPr>
          <p:cNvPr id="33" name="직사각형 10"/>
          <p:cNvSpPr/>
          <p:nvPr/>
        </p:nvSpPr>
        <p:spPr>
          <a:xfrm>
            <a:off x="1156392" y="1590761"/>
            <a:ext cx="371184" cy="79670"/>
          </a:xfrm>
          <a:prstGeom prst="rect">
            <a:avLst/>
          </a:prstGeom>
          <a:solidFill>
            <a:srgbClr val="0072BB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9306" tIns="44652" rIns="89306" bIns="44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42666"/>
            <a:endParaRPr lang="ko-KR" altLang="en-US" sz="2100"/>
          </a:p>
        </p:txBody>
      </p:sp>
      <p:graphicFrame>
        <p:nvGraphicFramePr>
          <p:cNvPr id="34" name="Chart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4171802"/>
              </p:ext>
            </p:extLst>
          </p:nvPr>
        </p:nvGraphicFramePr>
        <p:xfrm>
          <a:off x="3945832" y="3168946"/>
          <a:ext cx="8050508" cy="44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5" name="타원 107"/>
          <p:cNvSpPr/>
          <p:nvPr/>
        </p:nvSpPr>
        <p:spPr>
          <a:xfrm>
            <a:off x="6720885" y="4162567"/>
            <a:ext cx="2518611" cy="2534653"/>
          </a:xfrm>
          <a:prstGeom prst="ellipse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도넛 108"/>
          <p:cNvSpPr/>
          <p:nvPr/>
        </p:nvSpPr>
        <p:spPr>
          <a:xfrm>
            <a:off x="6335875" y="3761514"/>
            <a:ext cx="3240505" cy="3304674"/>
          </a:xfrm>
          <a:prstGeom prst="donut">
            <a:avLst>
              <a:gd name="adj" fmla="val 23905"/>
            </a:avLst>
          </a:prstGeom>
          <a:noFill/>
          <a:ln w="12700">
            <a:gradFill flip="none" rotWithShape="1">
              <a:gsLst>
                <a:gs pos="38000">
                  <a:srgbClr val="00C1F4"/>
                </a:gs>
                <a:gs pos="0">
                  <a:srgbClr val="00C1F4">
                    <a:alpha val="0"/>
                  </a:srgbClr>
                </a:gs>
              </a:gsLst>
              <a:lin ang="0" scaled="1"/>
              <a:tileRect/>
            </a:gra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atinLnBrk="0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 flipH="1">
            <a:off x="10073684" y="3237837"/>
            <a:ext cx="2879930" cy="7643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  <a:scene3d>
              <a:camera prst="orthographicFront"/>
              <a:lightRig rig="threePt" dir="t"/>
            </a:scene3d>
            <a:sp3d>
              <a:bevelT w="1270" h="1270"/>
            </a:sp3d>
          </a:bodyPr>
          <a:lstStyle/>
          <a:p>
            <a:pPr>
              <a:spcBef>
                <a:spcPts val="200"/>
              </a:spcBef>
            </a:pPr>
            <a:r>
              <a:rPr lang="en-US" altLang="ko-KR" sz="2400" b="1" spc="-32" dirty="0">
                <a:solidFill>
                  <a:srgbClr val="4C4C4C"/>
                </a:solidFill>
                <a:ea typeface="KoPub돋움체 Light" pitchFamily="18" charset="-127"/>
                <a:cs typeface="Arial" panose="020B0604020202020204" pitchFamily="34" charset="0"/>
              </a:rPr>
              <a:t>Shinhan Card </a:t>
            </a:r>
            <a:r>
              <a:rPr lang="en-US" altLang="ko-KR" sz="2400" b="1" spc="-32" dirty="0" smtClean="0">
                <a:solidFill>
                  <a:srgbClr val="4C4C4C"/>
                </a:solidFill>
                <a:ea typeface="KoPub돋움체 Light" pitchFamily="18" charset="-127"/>
                <a:cs typeface="Arial" panose="020B0604020202020204" pitchFamily="34" charset="0"/>
              </a:rPr>
              <a:t>Co., Ltd.</a:t>
            </a:r>
            <a:endParaRPr lang="ko-KR" altLang="en-US" sz="2400" b="1" spc="-32" dirty="0">
              <a:solidFill>
                <a:srgbClr val="4C4C4C"/>
              </a:solidFill>
              <a:ea typeface="KoPub돋움체 Light" pitchFamily="18" charset="-127"/>
              <a:cs typeface="Arial" panose="020B0604020202020204" pitchFamily="34" charset="0"/>
            </a:endParaRPr>
          </a:p>
          <a:p>
            <a:pPr>
              <a:spcBef>
                <a:spcPts val="200"/>
              </a:spcBef>
            </a:pPr>
            <a:r>
              <a:rPr lang="en-US" altLang="ko-KR" sz="2400" b="1" spc="-32" dirty="0" smtClean="0">
                <a:solidFill>
                  <a:srgbClr val="004A9E"/>
                </a:solidFill>
                <a:ea typeface="신한세빛 B" pitchFamily="50" charset="-127"/>
                <a:cs typeface="Arial" panose="020B0604020202020204" pitchFamily="34" charset="0"/>
              </a:rPr>
              <a:t>65.84</a:t>
            </a:r>
            <a:r>
              <a:rPr lang="en-US" altLang="ko-KR" sz="2400" b="1" spc="-32" dirty="0" smtClean="0">
                <a:solidFill>
                  <a:srgbClr val="828282"/>
                </a:solidFill>
                <a:ea typeface="KoPub돋움체 Light" pitchFamily="18" charset="-127"/>
                <a:cs typeface="Arial" panose="020B0604020202020204" pitchFamily="34" charset="0"/>
              </a:rPr>
              <a:t>%</a:t>
            </a:r>
            <a:endParaRPr lang="en-US" altLang="ko-KR" sz="2400" b="1" spc="-32" dirty="0">
              <a:solidFill>
                <a:srgbClr val="828282"/>
              </a:solidFill>
              <a:ea typeface="KoPub돋움체 Light" pitchFamily="18" charset="-127"/>
              <a:cs typeface="Arial" panose="020B0604020202020204" pitchFamily="34" charset="0"/>
            </a:endParaRPr>
          </a:p>
        </p:txBody>
      </p:sp>
      <p:sp>
        <p:nvSpPr>
          <p:cNvPr id="42" name="자유형 117"/>
          <p:cNvSpPr/>
          <p:nvPr/>
        </p:nvSpPr>
        <p:spPr>
          <a:xfrm>
            <a:off x="9351790" y="3167956"/>
            <a:ext cx="3449052" cy="1411705"/>
          </a:xfrm>
          <a:custGeom>
            <a:avLst/>
            <a:gdLst>
              <a:gd name="connsiteX0" fmla="*/ 0 w 1233715"/>
              <a:gd name="connsiteY0" fmla="*/ 943429 h 943429"/>
              <a:gd name="connsiteX1" fmla="*/ 0 w 1233715"/>
              <a:gd name="connsiteY1" fmla="*/ 0 h 943429"/>
              <a:gd name="connsiteX2" fmla="*/ 1233715 w 1233715"/>
              <a:gd name="connsiteY2" fmla="*/ 0 h 94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3715" h="943429">
                <a:moveTo>
                  <a:pt x="0" y="943429"/>
                </a:moveTo>
                <a:lnTo>
                  <a:pt x="0" y="0"/>
                </a:lnTo>
                <a:lnTo>
                  <a:pt x="1233715" y="0"/>
                </a:lnTo>
              </a:path>
            </a:pathLst>
          </a:custGeom>
          <a:ln w="6350" cap="flat">
            <a:solidFill>
              <a:srgbClr val="9797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직사각형 161"/>
          <p:cNvSpPr/>
          <p:nvPr/>
        </p:nvSpPr>
        <p:spPr>
          <a:xfrm rot="10800000" flipH="1" flipV="1">
            <a:off x="12707241" y="3127227"/>
            <a:ext cx="243723" cy="81461"/>
          </a:xfrm>
          <a:prstGeom prst="rect">
            <a:avLst/>
          </a:prstGeom>
          <a:solidFill>
            <a:srgbClr val="9797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자유형 117"/>
          <p:cNvSpPr/>
          <p:nvPr/>
        </p:nvSpPr>
        <p:spPr>
          <a:xfrm flipV="1">
            <a:off x="6231600" y="5854941"/>
            <a:ext cx="6363347" cy="2204865"/>
          </a:xfrm>
          <a:custGeom>
            <a:avLst/>
            <a:gdLst>
              <a:gd name="connsiteX0" fmla="*/ 0 w 1233715"/>
              <a:gd name="connsiteY0" fmla="*/ 943429 h 943429"/>
              <a:gd name="connsiteX1" fmla="*/ 0 w 1233715"/>
              <a:gd name="connsiteY1" fmla="*/ 0 h 943429"/>
              <a:gd name="connsiteX2" fmla="*/ 1233715 w 1233715"/>
              <a:gd name="connsiteY2" fmla="*/ 0 h 94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3715" h="943429">
                <a:moveTo>
                  <a:pt x="0" y="943429"/>
                </a:moveTo>
                <a:lnTo>
                  <a:pt x="0" y="0"/>
                </a:lnTo>
                <a:lnTo>
                  <a:pt x="1233715" y="0"/>
                </a:lnTo>
              </a:path>
            </a:pathLst>
          </a:custGeom>
          <a:ln w="6350" cap="flat">
            <a:solidFill>
              <a:srgbClr val="9797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TextBox 45"/>
          <p:cNvSpPr txBox="1"/>
          <p:nvPr/>
        </p:nvSpPr>
        <p:spPr>
          <a:xfrm flipH="1">
            <a:off x="9675708" y="6861995"/>
            <a:ext cx="3876038" cy="11336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  <a:scene3d>
              <a:camera prst="orthographicFront"/>
              <a:lightRig rig="threePt" dir="t"/>
            </a:scene3d>
            <a:sp3d>
              <a:bevelT w="1270" h="1270"/>
            </a:sp3d>
          </a:bodyPr>
          <a:lstStyle/>
          <a:p>
            <a:pPr>
              <a:spcBef>
                <a:spcPts val="200"/>
              </a:spcBef>
            </a:pPr>
            <a:r>
              <a:rPr lang="en-US" altLang="ko-KR" sz="2400" b="1" spc="-32" dirty="0" smtClean="0">
                <a:solidFill>
                  <a:srgbClr val="4C4C4C"/>
                </a:solidFill>
                <a:ea typeface="KoPub돋움체 Light" pitchFamily="18" charset="-127"/>
                <a:cs typeface="Arial" panose="020B0604020202020204" pitchFamily="34" charset="0"/>
              </a:rPr>
              <a:t>PT </a:t>
            </a:r>
            <a:r>
              <a:rPr lang="en-US" altLang="ko-KR" sz="2400" b="1" spc="-32" dirty="0" err="1" smtClean="0">
                <a:solidFill>
                  <a:srgbClr val="4C4C4C"/>
                </a:solidFill>
                <a:ea typeface="KoPub돋움체 Light" pitchFamily="18" charset="-127"/>
                <a:cs typeface="Arial" panose="020B0604020202020204" pitchFamily="34" charset="0"/>
              </a:rPr>
              <a:t>Indomobil</a:t>
            </a:r>
            <a:r>
              <a:rPr lang="en-US" altLang="ko-KR" sz="2400" b="1" spc="-32" dirty="0" smtClean="0">
                <a:solidFill>
                  <a:srgbClr val="4C4C4C"/>
                </a:solidFill>
                <a:ea typeface="KoPub돋움체 Light" pitchFamily="18" charset="-127"/>
                <a:cs typeface="Arial" panose="020B0604020202020204" pitchFamily="34" charset="0"/>
              </a:rPr>
              <a:t> </a:t>
            </a:r>
            <a:r>
              <a:rPr lang="en-US" altLang="ko-KR" sz="2400" b="1" spc="-32" dirty="0" err="1" smtClean="0">
                <a:solidFill>
                  <a:srgbClr val="4C4C4C"/>
                </a:solidFill>
                <a:ea typeface="KoPub돋움체 Light" pitchFamily="18" charset="-127"/>
                <a:cs typeface="Arial" panose="020B0604020202020204" pitchFamily="34" charset="0"/>
              </a:rPr>
              <a:t>Sukses</a:t>
            </a:r>
            <a:r>
              <a:rPr lang="en-US" altLang="ko-KR" sz="2400" b="1" spc="-32" dirty="0" smtClean="0">
                <a:solidFill>
                  <a:srgbClr val="4C4C4C"/>
                </a:solidFill>
                <a:ea typeface="KoPub돋움체 Light" pitchFamily="18" charset="-127"/>
                <a:cs typeface="Arial" panose="020B0604020202020204" pitchFamily="34" charset="0"/>
              </a:rPr>
              <a:t> </a:t>
            </a:r>
            <a:r>
              <a:rPr lang="en-US" altLang="ko-KR" sz="2400" b="1" spc="-32" dirty="0" err="1" smtClean="0">
                <a:solidFill>
                  <a:srgbClr val="4C4C4C"/>
                </a:solidFill>
                <a:ea typeface="KoPub돋움체 Light" pitchFamily="18" charset="-127"/>
                <a:cs typeface="Arial" panose="020B0604020202020204" pitchFamily="34" charset="0"/>
              </a:rPr>
              <a:t>Internasional</a:t>
            </a:r>
            <a:r>
              <a:rPr lang="en-US" altLang="ko-KR" sz="2400" b="1" spc="-32" dirty="0" smtClean="0">
                <a:solidFill>
                  <a:srgbClr val="4C4C4C"/>
                </a:solidFill>
                <a:ea typeface="KoPub돋움체 Light" pitchFamily="18" charset="-127"/>
                <a:cs typeface="Arial" panose="020B0604020202020204" pitchFamily="34" charset="0"/>
              </a:rPr>
              <a:t> </a:t>
            </a:r>
            <a:r>
              <a:rPr lang="en-US" altLang="ko-KR" sz="2400" b="1" spc="-32" dirty="0" err="1" smtClean="0">
                <a:solidFill>
                  <a:srgbClr val="4C4C4C"/>
                </a:solidFill>
                <a:ea typeface="KoPub돋움체 Light" pitchFamily="18" charset="-127"/>
                <a:cs typeface="Arial" panose="020B0604020202020204" pitchFamily="34" charset="0"/>
              </a:rPr>
              <a:t>Tbk</a:t>
            </a:r>
            <a:endParaRPr lang="ko-KR" altLang="en-US" sz="2400" b="1" spc="-32" dirty="0">
              <a:solidFill>
                <a:srgbClr val="4C4C4C"/>
              </a:solidFill>
              <a:ea typeface="KoPub돋움체 Light" pitchFamily="18" charset="-127"/>
              <a:cs typeface="Arial" panose="020B0604020202020204" pitchFamily="34" charset="0"/>
            </a:endParaRPr>
          </a:p>
          <a:p>
            <a:pPr>
              <a:spcBef>
                <a:spcPts val="200"/>
              </a:spcBef>
            </a:pPr>
            <a:r>
              <a:rPr lang="en-US" altLang="ko-KR" sz="2400" b="1" spc="-32" dirty="0" smtClean="0">
                <a:solidFill>
                  <a:srgbClr val="004A9E"/>
                </a:solidFill>
                <a:ea typeface="신한세빛 B" pitchFamily="50" charset="-127"/>
                <a:cs typeface="Arial" panose="020B0604020202020204" pitchFamily="34" charset="0"/>
              </a:rPr>
              <a:t>18.96</a:t>
            </a:r>
            <a:r>
              <a:rPr lang="en-US" altLang="ko-KR" sz="2400" b="1" spc="-32" dirty="0" smtClean="0">
                <a:solidFill>
                  <a:srgbClr val="828282"/>
                </a:solidFill>
                <a:ea typeface="KoPub돋움체 Light" pitchFamily="18" charset="-127"/>
                <a:cs typeface="Arial" panose="020B0604020202020204" pitchFamily="34" charset="0"/>
              </a:rPr>
              <a:t>%</a:t>
            </a:r>
            <a:endParaRPr lang="en-US" altLang="ko-KR" sz="2400" b="1" spc="-32" dirty="0">
              <a:solidFill>
                <a:srgbClr val="828282"/>
              </a:solidFill>
              <a:ea typeface="KoPub돋움체 Light" pitchFamily="18" charset="-127"/>
              <a:cs typeface="Arial" panose="020B0604020202020204" pitchFamily="34" charset="0"/>
            </a:endParaRPr>
          </a:p>
        </p:txBody>
      </p:sp>
      <p:sp>
        <p:nvSpPr>
          <p:cNvPr id="48" name="직사각형 161"/>
          <p:cNvSpPr/>
          <p:nvPr/>
        </p:nvSpPr>
        <p:spPr>
          <a:xfrm rot="10800000" flipH="1" flipV="1">
            <a:off x="12424227" y="8019075"/>
            <a:ext cx="243723" cy="81461"/>
          </a:xfrm>
          <a:prstGeom prst="rect">
            <a:avLst/>
          </a:prstGeom>
          <a:solidFill>
            <a:srgbClr val="9797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자유형 117"/>
          <p:cNvSpPr/>
          <p:nvPr/>
        </p:nvSpPr>
        <p:spPr>
          <a:xfrm flipH="1" flipV="1">
            <a:off x="2406316" y="4164438"/>
            <a:ext cx="4413220" cy="936948"/>
          </a:xfrm>
          <a:custGeom>
            <a:avLst/>
            <a:gdLst>
              <a:gd name="connsiteX0" fmla="*/ 0 w 1233715"/>
              <a:gd name="connsiteY0" fmla="*/ 943429 h 943429"/>
              <a:gd name="connsiteX1" fmla="*/ 0 w 1233715"/>
              <a:gd name="connsiteY1" fmla="*/ 0 h 943429"/>
              <a:gd name="connsiteX2" fmla="*/ 1233715 w 1233715"/>
              <a:gd name="connsiteY2" fmla="*/ 0 h 94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3715" h="943429">
                <a:moveTo>
                  <a:pt x="0" y="943429"/>
                </a:moveTo>
                <a:lnTo>
                  <a:pt x="0" y="0"/>
                </a:lnTo>
                <a:lnTo>
                  <a:pt x="1233715" y="0"/>
                </a:lnTo>
              </a:path>
            </a:pathLst>
          </a:custGeom>
          <a:ln w="6350" cap="flat">
            <a:solidFill>
              <a:srgbClr val="9797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TextBox 50"/>
          <p:cNvSpPr txBox="1"/>
          <p:nvPr/>
        </p:nvSpPr>
        <p:spPr>
          <a:xfrm flipH="1">
            <a:off x="2678806" y="4267683"/>
            <a:ext cx="3876038" cy="7643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  <a:scene3d>
              <a:camera prst="orthographicFront"/>
              <a:lightRig rig="threePt" dir="t"/>
            </a:scene3d>
            <a:sp3d>
              <a:bevelT w="1270" h="1270"/>
            </a:sp3d>
          </a:bodyPr>
          <a:lstStyle/>
          <a:p>
            <a:pPr>
              <a:spcBef>
                <a:spcPts val="200"/>
              </a:spcBef>
            </a:pPr>
            <a:r>
              <a:rPr lang="en-US" altLang="ko-KR" sz="2400" b="1" spc="-32" dirty="0" smtClean="0">
                <a:solidFill>
                  <a:srgbClr val="4C4C4C"/>
                </a:solidFill>
                <a:ea typeface="KoPub돋움체 Light" pitchFamily="18" charset="-127"/>
                <a:cs typeface="Arial" panose="020B0604020202020204" pitchFamily="34" charset="0"/>
              </a:rPr>
              <a:t>PT </a:t>
            </a:r>
            <a:r>
              <a:rPr lang="en-US" altLang="ko-KR" sz="2400" b="1" spc="-32" dirty="0" err="1" smtClean="0">
                <a:solidFill>
                  <a:srgbClr val="4C4C4C"/>
                </a:solidFill>
                <a:ea typeface="KoPub돋움체 Light" pitchFamily="18" charset="-127"/>
                <a:cs typeface="Arial" panose="020B0604020202020204" pitchFamily="34" charset="0"/>
              </a:rPr>
              <a:t>Tritunggal</a:t>
            </a:r>
            <a:r>
              <a:rPr lang="en-US" altLang="ko-KR" sz="2400" b="1" spc="-32" dirty="0" smtClean="0">
                <a:solidFill>
                  <a:srgbClr val="4C4C4C"/>
                </a:solidFill>
                <a:ea typeface="KoPub돋움체 Light" pitchFamily="18" charset="-127"/>
                <a:cs typeface="Arial" panose="020B0604020202020204" pitchFamily="34" charset="0"/>
              </a:rPr>
              <a:t> </a:t>
            </a:r>
            <a:r>
              <a:rPr lang="en-US" altLang="ko-KR" sz="2400" b="1" spc="-32" dirty="0" err="1" smtClean="0">
                <a:solidFill>
                  <a:srgbClr val="4C4C4C"/>
                </a:solidFill>
                <a:ea typeface="KoPub돋움체 Light" pitchFamily="18" charset="-127"/>
                <a:cs typeface="Arial" panose="020B0604020202020204" pitchFamily="34" charset="0"/>
              </a:rPr>
              <a:t>Intipermata</a:t>
            </a:r>
            <a:endParaRPr lang="ko-KR" altLang="en-US" sz="2400" b="1" spc="-32" dirty="0">
              <a:solidFill>
                <a:srgbClr val="4C4C4C"/>
              </a:solidFill>
              <a:ea typeface="KoPub돋움체 Light" pitchFamily="18" charset="-127"/>
              <a:cs typeface="Arial" panose="020B0604020202020204" pitchFamily="34" charset="0"/>
            </a:endParaRPr>
          </a:p>
          <a:p>
            <a:pPr>
              <a:spcBef>
                <a:spcPts val="200"/>
              </a:spcBef>
            </a:pPr>
            <a:r>
              <a:rPr lang="en-US" altLang="ko-KR" sz="2400" b="1" spc="-32" dirty="0" smtClean="0">
                <a:solidFill>
                  <a:srgbClr val="004A9E"/>
                </a:solidFill>
                <a:ea typeface="신한세빛 B" pitchFamily="50" charset="-127"/>
                <a:cs typeface="Arial" panose="020B0604020202020204" pitchFamily="34" charset="0"/>
              </a:rPr>
              <a:t>10.61</a:t>
            </a:r>
            <a:r>
              <a:rPr lang="en-US" altLang="ko-KR" sz="2400" b="1" spc="-32" dirty="0" smtClean="0">
                <a:solidFill>
                  <a:srgbClr val="828282"/>
                </a:solidFill>
                <a:ea typeface="KoPub돋움체 Light" pitchFamily="18" charset="-127"/>
                <a:cs typeface="Arial" panose="020B0604020202020204" pitchFamily="34" charset="0"/>
              </a:rPr>
              <a:t>%</a:t>
            </a:r>
            <a:endParaRPr lang="en-US" altLang="ko-KR" sz="2400" b="1" spc="-32" dirty="0">
              <a:solidFill>
                <a:srgbClr val="828282"/>
              </a:solidFill>
              <a:ea typeface="KoPub돋움체 Light" pitchFamily="18" charset="-127"/>
              <a:cs typeface="Arial" panose="020B0604020202020204" pitchFamily="34" charset="0"/>
            </a:endParaRPr>
          </a:p>
        </p:txBody>
      </p:sp>
      <p:sp>
        <p:nvSpPr>
          <p:cNvPr id="55" name="직사각형 161"/>
          <p:cNvSpPr/>
          <p:nvPr/>
        </p:nvSpPr>
        <p:spPr>
          <a:xfrm rot="10800000" flipH="1" flipV="1">
            <a:off x="2387181" y="5060655"/>
            <a:ext cx="243723" cy="81461"/>
          </a:xfrm>
          <a:prstGeom prst="rect">
            <a:avLst/>
          </a:prstGeom>
          <a:solidFill>
            <a:srgbClr val="9797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자유형 117"/>
          <p:cNvSpPr/>
          <p:nvPr/>
        </p:nvSpPr>
        <p:spPr>
          <a:xfrm flipH="1">
            <a:off x="3545305" y="2787833"/>
            <a:ext cx="4179044" cy="866274"/>
          </a:xfrm>
          <a:custGeom>
            <a:avLst/>
            <a:gdLst>
              <a:gd name="connsiteX0" fmla="*/ 0 w 1233715"/>
              <a:gd name="connsiteY0" fmla="*/ 943429 h 943429"/>
              <a:gd name="connsiteX1" fmla="*/ 0 w 1233715"/>
              <a:gd name="connsiteY1" fmla="*/ 0 h 943429"/>
              <a:gd name="connsiteX2" fmla="*/ 1233715 w 1233715"/>
              <a:gd name="connsiteY2" fmla="*/ 0 h 94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3715" h="943429">
                <a:moveTo>
                  <a:pt x="0" y="943429"/>
                </a:moveTo>
                <a:lnTo>
                  <a:pt x="0" y="0"/>
                </a:lnTo>
                <a:lnTo>
                  <a:pt x="1233715" y="0"/>
                </a:lnTo>
              </a:path>
            </a:pathLst>
          </a:custGeom>
          <a:ln w="6350" cap="flat">
            <a:solidFill>
              <a:srgbClr val="9797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0" name="TextBox 59"/>
          <p:cNvSpPr txBox="1"/>
          <p:nvPr/>
        </p:nvSpPr>
        <p:spPr>
          <a:xfrm flipH="1">
            <a:off x="3798027" y="2910160"/>
            <a:ext cx="3876038" cy="7643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  <a:scene3d>
              <a:camera prst="orthographicFront"/>
              <a:lightRig rig="threePt" dir="t"/>
            </a:scene3d>
            <a:sp3d>
              <a:bevelT w="1270" h="1270"/>
            </a:sp3d>
          </a:bodyPr>
          <a:lstStyle/>
          <a:p>
            <a:pPr>
              <a:spcBef>
                <a:spcPts val="200"/>
              </a:spcBef>
            </a:pPr>
            <a:r>
              <a:rPr lang="en-US" altLang="ko-KR" sz="2400" b="1" spc="-32" dirty="0" smtClean="0">
                <a:solidFill>
                  <a:srgbClr val="4C4C4C"/>
                </a:solidFill>
                <a:ea typeface="KoPub돋움체 Light" pitchFamily="18" charset="-127"/>
                <a:cs typeface="Arial" panose="020B0604020202020204" pitchFamily="34" charset="0"/>
              </a:rPr>
              <a:t>PT </a:t>
            </a:r>
            <a:r>
              <a:rPr lang="en-US" altLang="ko-KR" sz="2400" b="1" spc="-32" dirty="0" err="1" smtClean="0">
                <a:solidFill>
                  <a:srgbClr val="4C4C4C"/>
                </a:solidFill>
                <a:ea typeface="KoPub돋움체 Light" pitchFamily="18" charset="-127"/>
                <a:cs typeface="Arial" panose="020B0604020202020204" pitchFamily="34" charset="0"/>
              </a:rPr>
              <a:t>Asuransi</a:t>
            </a:r>
            <a:r>
              <a:rPr lang="en-US" altLang="ko-KR" sz="2400" b="1" spc="-32" dirty="0" smtClean="0">
                <a:solidFill>
                  <a:srgbClr val="4C4C4C"/>
                </a:solidFill>
                <a:ea typeface="KoPub돋움체 Light" pitchFamily="18" charset="-127"/>
                <a:cs typeface="Arial" panose="020B0604020202020204" pitchFamily="34" charset="0"/>
              </a:rPr>
              <a:t> Central Asia</a:t>
            </a:r>
            <a:endParaRPr lang="ko-KR" altLang="en-US" sz="2400" b="1" spc="-32" dirty="0">
              <a:solidFill>
                <a:srgbClr val="4C4C4C"/>
              </a:solidFill>
              <a:ea typeface="KoPub돋움체 Light" pitchFamily="18" charset="-127"/>
              <a:cs typeface="Arial" panose="020B0604020202020204" pitchFamily="34" charset="0"/>
            </a:endParaRPr>
          </a:p>
          <a:p>
            <a:pPr>
              <a:spcBef>
                <a:spcPts val="200"/>
              </a:spcBef>
            </a:pPr>
            <a:r>
              <a:rPr lang="en-US" altLang="ko-KR" sz="2400" b="1" spc="-32" dirty="0" smtClean="0">
                <a:solidFill>
                  <a:srgbClr val="004A9E"/>
                </a:solidFill>
                <a:ea typeface="신한세빛 B" pitchFamily="50" charset="-127"/>
                <a:cs typeface="Arial" panose="020B0604020202020204" pitchFamily="34" charset="0"/>
              </a:rPr>
              <a:t>4.59</a:t>
            </a:r>
            <a:r>
              <a:rPr lang="en-US" altLang="ko-KR" sz="2400" b="1" spc="-32" dirty="0" smtClean="0">
                <a:solidFill>
                  <a:srgbClr val="828282"/>
                </a:solidFill>
                <a:ea typeface="KoPub돋움체 Light" pitchFamily="18" charset="-127"/>
                <a:cs typeface="Arial" panose="020B0604020202020204" pitchFamily="34" charset="0"/>
              </a:rPr>
              <a:t>%</a:t>
            </a:r>
            <a:endParaRPr lang="en-US" altLang="ko-KR" sz="2400" b="1" spc="-32" dirty="0">
              <a:solidFill>
                <a:srgbClr val="828282"/>
              </a:solidFill>
              <a:ea typeface="KoPub돋움체 Light" pitchFamily="18" charset="-127"/>
              <a:cs typeface="Arial" panose="020B0604020202020204" pitchFamily="34" charset="0"/>
            </a:endParaRPr>
          </a:p>
        </p:txBody>
      </p:sp>
      <p:sp>
        <p:nvSpPr>
          <p:cNvPr id="61" name="직사각형 161"/>
          <p:cNvSpPr/>
          <p:nvPr/>
        </p:nvSpPr>
        <p:spPr>
          <a:xfrm rot="10800000" flipH="1" flipV="1">
            <a:off x="3301582" y="2755749"/>
            <a:ext cx="243723" cy="81461"/>
          </a:xfrm>
          <a:prstGeom prst="rect">
            <a:avLst/>
          </a:prstGeom>
          <a:solidFill>
            <a:srgbClr val="9797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402" y="8652390"/>
            <a:ext cx="2810494" cy="1605996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597" y="8833878"/>
            <a:ext cx="1505980" cy="1075701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723" y="8833994"/>
            <a:ext cx="1510694" cy="1079066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2325" y="9095791"/>
            <a:ext cx="1510694" cy="1079066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0891" y="9153353"/>
            <a:ext cx="1714496" cy="1004272"/>
          </a:xfrm>
          <a:prstGeom prst="rect">
            <a:avLst/>
          </a:prstGeom>
        </p:spPr>
      </p:pic>
      <p:cxnSp>
        <p:nvCxnSpPr>
          <p:cNvPr id="67" name="Straight Connector 66"/>
          <p:cNvCxnSpPr/>
          <p:nvPr/>
        </p:nvCxnSpPr>
        <p:spPr>
          <a:xfrm>
            <a:off x="2660156" y="10210305"/>
            <a:ext cx="10630390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2675569" y="10229355"/>
            <a:ext cx="10630390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Chevron 68"/>
          <p:cNvSpPr/>
          <p:nvPr/>
        </p:nvSpPr>
        <p:spPr>
          <a:xfrm>
            <a:off x="13021602" y="10179647"/>
            <a:ext cx="152951" cy="77832"/>
          </a:xfrm>
          <a:prstGeom prst="chevr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Chevron 69"/>
          <p:cNvSpPr/>
          <p:nvPr/>
        </p:nvSpPr>
        <p:spPr>
          <a:xfrm flipH="1">
            <a:off x="2831795" y="10192184"/>
            <a:ext cx="148618" cy="76608"/>
          </a:xfrm>
          <a:prstGeom prst="chevr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1" name="Chevron 70"/>
          <p:cNvSpPr/>
          <p:nvPr/>
        </p:nvSpPr>
        <p:spPr>
          <a:xfrm flipH="1">
            <a:off x="2625494" y="10192184"/>
            <a:ext cx="148618" cy="76608"/>
          </a:xfrm>
          <a:prstGeom prst="chevr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Chevron 71"/>
          <p:cNvSpPr/>
          <p:nvPr/>
        </p:nvSpPr>
        <p:spPr>
          <a:xfrm>
            <a:off x="13201167" y="10179647"/>
            <a:ext cx="152951" cy="77832"/>
          </a:xfrm>
          <a:prstGeom prst="chevr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Chevron 72"/>
          <p:cNvSpPr/>
          <p:nvPr/>
        </p:nvSpPr>
        <p:spPr>
          <a:xfrm flipH="1">
            <a:off x="2377043" y="10162543"/>
            <a:ext cx="229682" cy="117859"/>
          </a:xfrm>
          <a:prstGeom prst="chevr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5" name="Chevron 74"/>
          <p:cNvSpPr/>
          <p:nvPr/>
        </p:nvSpPr>
        <p:spPr>
          <a:xfrm>
            <a:off x="13344133" y="10156810"/>
            <a:ext cx="229682" cy="117859"/>
          </a:xfrm>
          <a:prstGeom prst="chevr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556338" y="10313191"/>
            <a:ext cx="2131949" cy="27699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ko-KR"/>
            </a:defPPr>
            <a:lvl1pPr defTabSz="1042666">
              <a:defRPr sz="2100"/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r>
              <a:rPr lang="en-US" altLang="ko-KR" sz="1800" b="1" u="sng" dirty="0" err="1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Kartu</a:t>
            </a:r>
            <a:r>
              <a:rPr lang="en-US" altLang="ko-KR" sz="1800" b="1" u="sng" dirty="0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b="1" u="sng" dirty="0" err="1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Kredit</a:t>
            </a:r>
            <a:endParaRPr lang="ko-KR" altLang="en-US" sz="1800" b="1" u="sng" dirty="0">
              <a:solidFill>
                <a:srgbClr val="002060"/>
              </a:solidFill>
              <a:ea typeface="OneShinhan Bold" panose="020B0803000000000000" pitchFamily="34" charset="-127"/>
              <a:cs typeface="+mj-cs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9137821" y="10327427"/>
            <a:ext cx="4194510" cy="27699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ko-KR"/>
            </a:defPPr>
            <a:lvl1pPr defTabSz="1042666">
              <a:defRPr sz="2100"/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r>
              <a:rPr lang="en-US" altLang="ko-KR" sz="1800" b="1" u="sng" dirty="0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Pembiayaan </a:t>
            </a:r>
            <a:r>
              <a:rPr lang="en-US" altLang="ko-KR" sz="1800" b="1" u="sng" dirty="0" err="1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Produktif</a:t>
            </a:r>
            <a:r>
              <a:rPr lang="en-US" altLang="ko-KR" sz="1800" b="1" u="sng" dirty="0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&amp; </a:t>
            </a:r>
            <a:r>
              <a:rPr lang="en-US" altLang="ko-KR" sz="1800" b="1" u="sng" dirty="0" err="1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Konsumtif</a:t>
            </a:r>
            <a:endParaRPr lang="ko-KR" altLang="en-US" sz="1800" b="1" u="sng" dirty="0">
              <a:solidFill>
                <a:srgbClr val="002060"/>
              </a:solidFill>
              <a:ea typeface="OneShinhan Bold" panose="020B0803000000000000" pitchFamily="34" charset="-127"/>
              <a:cs typeface="+mj-cs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551779" y="10631376"/>
            <a:ext cx="2131949" cy="27699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defTabSz="1042666">
              <a:defRPr b="1" u="sng">
                <a:solidFill>
                  <a:srgbClr val="002060"/>
                </a:solidFill>
                <a:latin typeface="OneShinhan Bold" panose="020B0803000000000000" pitchFamily="34" charset="-127"/>
                <a:ea typeface="OneShinhan Bold" panose="020B0803000000000000" pitchFamily="34" charset="-127"/>
                <a:cs typeface="+mj-cs"/>
              </a:defRPr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r>
              <a:rPr lang="en-US" altLang="ko-KR" i="1" u="none" dirty="0">
                <a:latin typeface="+mn-lt"/>
              </a:rPr>
              <a:t>Credit Card</a:t>
            </a:r>
            <a:endParaRPr lang="ko-KR" altLang="en-US" i="1" u="none" dirty="0">
              <a:latin typeface="+mn-lt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9030113" y="10622991"/>
            <a:ext cx="4365044" cy="27699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defTabSz="1042666">
              <a:defRPr b="1" u="sng">
                <a:solidFill>
                  <a:srgbClr val="002060"/>
                </a:solidFill>
                <a:latin typeface="OneShinhan Bold" panose="020B0803000000000000" pitchFamily="34" charset="-127"/>
                <a:ea typeface="OneShinhan Bold" panose="020B0803000000000000" pitchFamily="34" charset="-127"/>
                <a:cs typeface="+mj-cs"/>
              </a:defRPr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r>
              <a:rPr lang="en-US" altLang="ko-KR" i="1" u="none" dirty="0">
                <a:latin typeface="+mn-lt"/>
              </a:rPr>
              <a:t>Productive &amp; Consumptive Financing</a:t>
            </a:r>
            <a:endParaRPr lang="ko-KR" altLang="en-US" i="1" u="none" dirty="0"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49411" y="196187"/>
            <a:ext cx="80505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  <a:ea typeface="OneShinhan Bold" panose="020B0803000000000000" pitchFamily="34" charset="-127"/>
              </a:rPr>
              <a:t>Laporan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  <a:ea typeface="OneShinhan Bold" panose="020B0803000000000000" pitchFamily="34" charset="-127"/>
              </a:rPr>
              <a:t>Keuangan</a:t>
            </a: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  <a:ea typeface="OneShinhan Bold" panose="020B0803000000000000" pitchFamily="34" charset="-127"/>
              </a:rPr>
              <a:t>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  <a:ea typeface="OneShinhan Bold" panose="020B0803000000000000" pitchFamily="34" charset="-127"/>
              </a:rPr>
              <a:t>Berkelanjutan</a:t>
            </a:r>
            <a:endParaRPr lang="en-US" altLang="ko-KR" sz="360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원신한 Bold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34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직사각형 43"/>
          <p:cNvSpPr/>
          <p:nvPr/>
        </p:nvSpPr>
        <p:spPr>
          <a:xfrm>
            <a:off x="-5921" y="-16263"/>
            <a:ext cx="16261921" cy="13785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954"/>
          </a:p>
        </p:txBody>
      </p:sp>
      <p:sp>
        <p:nvSpPr>
          <p:cNvPr id="150" name="한쪽 모서리가 잘린 사각형 44"/>
          <p:cNvSpPr/>
          <p:nvPr/>
        </p:nvSpPr>
        <p:spPr>
          <a:xfrm rot="10800000">
            <a:off x="-18783" y="-20716"/>
            <a:ext cx="16274782" cy="1239863"/>
          </a:xfrm>
          <a:prstGeom prst="snip1Rect">
            <a:avLst>
              <a:gd name="adj" fmla="val 35194"/>
            </a:avLst>
          </a:prstGeom>
          <a:gradFill flip="none" rotWithShape="1">
            <a:gsLst>
              <a:gs pos="100000">
                <a:schemeClr val="tx2">
                  <a:lumMod val="50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  <a:gs pos="50000">
                <a:schemeClr val="tx2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954"/>
          </a:p>
        </p:txBody>
      </p:sp>
      <p:sp>
        <p:nvSpPr>
          <p:cNvPr id="29" name="object 63">
            <a:extLst>
              <a:ext uri="{FF2B5EF4-FFF2-40B4-BE49-F238E27FC236}">
                <a16:creationId xmlns:a16="http://schemas.microsoft.com/office/drawing/2014/main" xmlns="" id="{57AD7354-B347-0A44-87AE-09FF964CFAEB}"/>
              </a:ext>
            </a:extLst>
          </p:cNvPr>
          <p:cNvSpPr txBox="1"/>
          <p:nvPr/>
        </p:nvSpPr>
        <p:spPr>
          <a:xfrm>
            <a:off x="280795" y="11589125"/>
            <a:ext cx="531750" cy="414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2700">
              <a:lnSpc>
                <a:spcPct val="150000"/>
              </a:lnSpc>
              <a:defRPr/>
            </a:pPr>
            <a:r>
              <a: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neShinhan Light" panose="020B0303000000000000" pitchFamily="34" charset="-127"/>
                <a:ea typeface="OneShinhan Light" panose="020B0303000000000000" pitchFamily="34" charset="-127"/>
                <a:cs typeface="Arial"/>
              </a:rPr>
              <a:t>5</a:t>
            </a:r>
          </a:p>
        </p:txBody>
      </p:sp>
      <p:pic>
        <p:nvPicPr>
          <p:cNvPr id="46" name="Picture 4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3909" y="0"/>
            <a:ext cx="1121947" cy="1121250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2109" y="11589125"/>
            <a:ext cx="3399291" cy="334679"/>
          </a:xfrm>
          <a:prstGeom prst="rect">
            <a:avLst/>
          </a:prstGeom>
        </p:spPr>
      </p:pic>
      <p:sp>
        <p:nvSpPr>
          <p:cNvPr id="52" name="object 63">
            <a:extLst>
              <a:ext uri="{FF2B5EF4-FFF2-40B4-BE49-F238E27FC236}">
                <a16:creationId xmlns:a16="http://schemas.microsoft.com/office/drawing/2014/main" xmlns="" id="{57AD7354-B347-0A44-87AE-09FF964CFAEB}"/>
              </a:ext>
            </a:extLst>
          </p:cNvPr>
          <p:cNvSpPr txBox="1"/>
          <p:nvPr/>
        </p:nvSpPr>
        <p:spPr>
          <a:xfrm>
            <a:off x="1080603" y="1709629"/>
            <a:ext cx="836117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rgbClr val="002060"/>
                </a:solidFill>
                <a:latin typeface="Arial" panose="020B0604020202020204" pitchFamily="34" charset="0"/>
                <a:ea typeface="KoPub돋움체 Bold" pitchFamily="18" charset="-127"/>
                <a:cs typeface="Arial" panose="020B0604020202020204" pitchFamily="34" charset="0"/>
              </a:defRPr>
            </a:lvl1pPr>
          </a:lstStyle>
          <a:p>
            <a:r>
              <a:rPr lang="en-US" altLang="ko-KR" sz="2800" dirty="0" err="1" smtClean="0">
                <a:latin typeface="+mn-lt"/>
              </a:rPr>
              <a:t>Nilai</a:t>
            </a:r>
            <a:r>
              <a:rPr lang="en-US" altLang="ko-KR" sz="2800" dirty="0" smtClean="0">
                <a:latin typeface="+mn-lt"/>
              </a:rPr>
              <a:t> </a:t>
            </a:r>
            <a:r>
              <a:rPr lang="en-US" altLang="ko-KR" sz="2800" dirty="0" err="1" smtClean="0">
                <a:latin typeface="+mn-lt"/>
              </a:rPr>
              <a:t>Budaya</a:t>
            </a:r>
            <a:r>
              <a:rPr lang="en-US" altLang="ko-KR" sz="2800" dirty="0" smtClean="0">
                <a:latin typeface="+mn-lt"/>
              </a:rPr>
              <a:t> </a:t>
            </a:r>
            <a:r>
              <a:rPr lang="en-US" altLang="ko-KR" sz="2800" dirty="0" err="1" smtClean="0">
                <a:latin typeface="+mn-lt"/>
              </a:rPr>
              <a:t>Kerja</a:t>
            </a:r>
            <a:endParaRPr lang="ko-KR" altLang="en-US" sz="2800" dirty="0">
              <a:latin typeface="+mn-lt"/>
            </a:endParaRPr>
          </a:p>
        </p:txBody>
      </p:sp>
      <p:grpSp>
        <p:nvGrpSpPr>
          <p:cNvPr id="53" name="Group 27"/>
          <p:cNvGrpSpPr/>
          <p:nvPr/>
        </p:nvGrpSpPr>
        <p:grpSpPr>
          <a:xfrm>
            <a:off x="826180" y="1882307"/>
            <a:ext cx="122075" cy="65835"/>
            <a:chOff x="359596" y="1736333"/>
            <a:chExt cx="323864" cy="174660"/>
          </a:xfrm>
        </p:grpSpPr>
        <p:sp>
          <p:nvSpPr>
            <p:cNvPr id="54" name="Rectangle 28"/>
            <p:cNvSpPr/>
            <p:nvPr/>
          </p:nvSpPr>
          <p:spPr>
            <a:xfrm rot="2700000">
              <a:off x="359596" y="1736333"/>
              <a:ext cx="174660" cy="174660"/>
            </a:xfrm>
            <a:prstGeom prst="rect">
              <a:avLst/>
            </a:prstGeom>
            <a:solidFill>
              <a:srgbClr val="11246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171450" indent="-171450">
                <a:buBlip>
                  <a:blip r:embed="rId4"/>
                </a:buBlip>
              </a:pPr>
              <a:endParaRPr lang="ko-KR" altLang="en-US" sz="1200" kern="0" spc="-12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7" name="Rectangle 30"/>
            <p:cNvSpPr/>
            <p:nvPr/>
          </p:nvSpPr>
          <p:spPr>
            <a:xfrm rot="2700000">
              <a:off x="508800" y="1736333"/>
              <a:ext cx="174660" cy="17466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171450" indent="-171450">
                <a:buBlip>
                  <a:blip r:embed="rId4"/>
                </a:buBlip>
              </a:pPr>
              <a:endParaRPr lang="ko-KR" altLang="en-US" sz="1200" kern="0" spc="-12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58" name="Rounded Rectangle 57"/>
          <p:cNvSpPr/>
          <p:nvPr/>
        </p:nvSpPr>
        <p:spPr>
          <a:xfrm>
            <a:off x="2245895" y="2614861"/>
            <a:ext cx="11133221" cy="834192"/>
          </a:xfrm>
          <a:prstGeom prst="roundRect">
            <a:avLst/>
          </a:prstGeom>
          <a:gradFill>
            <a:gsLst>
              <a:gs pos="45000">
                <a:schemeClr val="accent5">
                  <a:lumMod val="75000"/>
                </a:schemeClr>
              </a:gs>
              <a:gs pos="72000">
                <a:srgbClr val="002060"/>
              </a:gs>
              <a:gs pos="83000">
                <a:srgbClr val="002060"/>
              </a:gs>
              <a:gs pos="100000">
                <a:srgbClr val="002060"/>
              </a:gs>
            </a:gsLst>
            <a:lin ang="5400000" scaled="1"/>
          </a:gra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400" b="1" dirty="0">
                <a:solidFill>
                  <a:schemeClr val="bg1"/>
                </a:solidFill>
              </a:rPr>
              <a:t>SIF m</a:t>
            </a:r>
            <a:r>
              <a:rPr lang="sv-SE" sz="2400" b="1" dirty="0" smtClean="0">
                <a:solidFill>
                  <a:schemeClr val="bg1"/>
                </a:solidFill>
              </a:rPr>
              <a:t>engedepankan </a:t>
            </a:r>
            <a:r>
              <a:rPr lang="sv-SE" sz="2400" b="1" dirty="0">
                <a:solidFill>
                  <a:schemeClr val="bg1"/>
                </a:solidFill>
              </a:rPr>
              <a:t>nilai-nilai yang mencakup 5 (lima) inti dalam segala tindakan dan aktifitas kerja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9" name="Chevron 58"/>
          <p:cNvSpPr/>
          <p:nvPr/>
        </p:nvSpPr>
        <p:spPr>
          <a:xfrm>
            <a:off x="2578837" y="3783467"/>
            <a:ext cx="312820" cy="543274"/>
          </a:xfrm>
          <a:prstGeom prst="chevron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Chevron 61"/>
          <p:cNvSpPr/>
          <p:nvPr/>
        </p:nvSpPr>
        <p:spPr>
          <a:xfrm>
            <a:off x="2362270" y="3775447"/>
            <a:ext cx="312820" cy="543274"/>
          </a:xfrm>
          <a:prstGeom prst="chevr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028014" y="3823455"/>
            <a:ext cx="4194510" cy="175432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ko-KR"/>
            </a:defPPr>
            <a:lvl1pPr defTabSz="1042666">
              <a:defRPr sz="2100"/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r>
              <a:rPr lang="en-US" altLang="ko-KR" sz="2400" b="1" dirty="0" err="1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Integritas</a:t>
            </a:r>
            <a:r>
              <a:rPr lang="en-US" altLang="ko-KR" sz="2400" b="1" dirty="0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/</a:t>
            </a:r>
            <a:r>
              <a:rPr lang="en-US" altLang="ko-KR" sz="2400" b="1" i="1" dirty="0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Integrity</a:t>
            </a:r>
          </a:p>
          <a:p>
            <a:pPr algn="just"/>
            <a:r>
              <a:rPr lang="en-US" altLang="ko-KR" sz="1800" dirty="0" err="1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Melakukan</a:t>
            </a:r>
            <a:r>
              <a:rPr lang="en-US" altLang="ko-KR" sz="1800" dirty="0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hal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yang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benar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meskipun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tidak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ada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yang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melihat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dalam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melakukan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aktifitas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kerja</a:t>
            </a:r>
            <a:endParaRPr lang="en-US" altLang="ko-KR" sz="1800" dirty="0">
              <a:solidFill>
                <a:srgbClr val="002060"/>
              </a:solidFill>
              <a:ea typeface="OneShinhan Bold" panose="020B0803000000000000" pitchFamily="34" charset="-127"/>
              <a:cs typeface="+mj-cs"/>
            </a:endParaRPr>
          </a:p>
          <a:p>
            <a:pPr algn="just"/>
            <a:r>
              <a:rPr lang="en-US" altLang="ko-KR" sz="1800" i="1" dirty="0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Doing </a:t>
            </a:r>
            <a:r>
              <a:rPr lang="en-US" altLang="ko-KR" sz="1800" i="1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the right thing even when nobody sees the working </a:t>
            </a:r>
            <a:r>
              <a:rPr lang="en-US" altLang="ko-KR" sz="1800" i="1" dirty="0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activities</a:t>
            </a:r>
            <a:endParaRPr lang="ko-KR" altLang="en-US" sz="1800" i="1" dirty="0">
              <a:solidFill>
                <a:srgbClr val="002060"/>
              </a:solidFill>
              <a:ea typeface="OneShinhan Bold" panose="020B0803000000000000" pitchFamily="34" charset="-127"/>
              <a:cs typeface="+mj-cs"/>
            </a:endParaRPr>
          </a:p>
        </p:txBody>
      </p:sp>
      <p:sp>
        <p:nvSpPr>
          <p:cNvPr id="64" name="Chevron 63"/>
          <p:cNvSpPr/>
          <p:nvPr/>
        </p:nvSpPr>
        <p:spPr>
          <a:xfrm>
            <a:off x="2578837" y="5716547"/>
            <a:ext cx="312820" cy="543274"/>
          </a:xfrm>
          <a:prstGeom prst="chevron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5" name="Chevron 64"/>
          <p:cNvSpPr/>
          <p:nvPr/>
        </p:nvSpPr>
        <p:spPr>
          <a:xfrm>
            <a:off x="2362270" y="5708527"/>
            <a:ext cx="312820" cy="543274"/>
          </a:xfrm>
          <a:prstGeom prst="chevr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028014" y="5756535"/>
            <a:ext cx="4335312" cy="230832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ko-KR"/>
            </a:defPPr>
            <a:lvl1pPr defTabSz="1042666">
              <a:defRPr sz="2100"/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r>
              <a:rPr lang="en-US" altLang="ko-KR" sz="2400" b="1" dirty="0" err="1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Akuntabilitas</a:t>
            </a:r>
            <a:r>
              <a:rPr lang="en-US" altLang="ko-KR" sz="2400" b="1" dirty="0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/</a:t>
            </a:r>
            <a:r>
              <a:rPr lang="en-US" altLang="ko-KR" sz="2400" b="1" i="1" dirty="0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Accountability</a:t>
            </a:r>
            <a:endParaRPr lang="en-US" altLang="ko-KR" sz="2800" b="1" i="1" dirty="0" smtClean="0">
              <a:solidFill>
                <a:srgbClr val="002060"/>
              </a:solidFill>
              <a:ea typeface="OneShinhan Bold" panose="020B0803000000000000" pitchFamily="34" charset="-127"/>
              <a:cs typeface="+mj-cs"/>
            </a:endParaRPr>
          </a:p>
          <a:p>
            <a:pPr algn="just"/>
            <a:r>
              <a:rPr lang="en-US" altLang="ko-KR" sz="1800" dirty="0" err="1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Bertanggung</a:t>
            </a:r>
            <a:r>
              <a:rPr lang="en-US" altLang="ko-KR" sz="1800" dirty="0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jawab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dalam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mengejar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tujuan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atau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pelaksanaan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tugas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,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serta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menindaklanjuti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segala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hal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dengan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rencana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yang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terukur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dan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penuh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ketekunan</a:t>
            </a:r>
            <a:endParaRPr lang="en-US" altLang="ko-KR" sz="1800" dirty="0" smtClean="0">
              <a:solidFill>
                <a:srgbClr val="002060"/>
              </a:solidFill>
              <a:ea typeface="OneShinhan Bold" panose="020B0803000000000000" pitchFamily="34" charset="-127"/>
              <a:cs typeface="+mj-cs"/>
            </a:endParaRPr>
          </a:p>
          <a:p>
            <a:pPr algn="just"/>
            <a:r>
              <a:rPr lang="en-US" altLang="ko-KR" sz="1800" i="1" dirty="0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Being </a:t>
            </a:r>
            <a:r>
              <a:rPr lang="en-US" altLang="ko-KR" sz="1800" i="1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responsible in achieving the target or assignment, also follow up everything with measured plan and keep perseverance</a:t>
            </a:r>
          </a:p>
        </p:txBody>
      </p:sp>
      <p:sp>
        <p:nvSpPr>
          <p:cNvPr id="67" name="Chevron 66"/>
          <p:cNvSpPr/>
          <p:nvPr/>
        </p:nvSpPr>
        <p:spPr>
          <a:xfrm>
            <a:off x="2578837" y="8243055"/>
            <a:ext cx="312820" cy="543274"/>
          </a:xfrm>
          <a:prstGeom prst="chevron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8" name="Chevron 67"/>
          <p:cNvSpPr/>
          <p:nvPr/>
        </p:nvSpPr>
        <p:spPr>
          <a:xfrm>
            <a:off x="2362270" y="8235035"/>
            <a:ext cx="312820" cy="543274"/>
          </a:xfrm>
          <a:prstGeom prst="chevr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028014" y="8283043"/>
            <a:ext cx="4194510" cy="175432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ko-KR"/>
            </a:defPPr>
            <a:lvl1pPr defTabSz="1042666">
              <a:defRPr sz="2100"/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r>
              <a:rPr lang="en-US" altLang="ko-KR" sz="2400" b="1" dirty="0" err="1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Unggul</a:t>
            </a:r>
            <a:r>
              <a:rPr lang="en-US" altLang="ko-KR" sz="2400" b="1" dirty="0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/</a:t>
            </a:r>
            <a:r>
              <a:rPr lang="en-US" altLang="ko-KR" sz="2400" b="1" i="1" dirty="0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Excellence</a:t>
            </a:r>
          </a:p>
          <a:p>
            <a:pPr algn="just"/>
            <a:r>
              <a:rPr lang="en-US" altLang="ko-KR" sz="1800" dirty="0" err="1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Melakukan</a:t>
            </a:r>
            <a:r>
              <a:rPr lang="en-US" altLang="ko-KR" sz="1800" dirty="0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hal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yang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benar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meskipun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tidak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ada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yang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melihat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dalam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melakukan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aktifitas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kerja</a:t>
            </a:r>
            <a:endParaRPr lang="en-US" altLang="ko-KR" sz="1800" dirty="0">
              <a:solidFill>
                <a:srgbClr val="002060"/>
              </a:solidFill>
              <a:ea typeface="OneShinhan Bold" panose="020B0803000000000000" pitchFamily="34" charset="-127"/>
              <a:cs typeface="+mj-cs"/>
            </a:endParaRPr>
          </a:p>
          <a:p>
            <a:pPr algn="just"/>
            <a:r>
              <a:rPr lang="en-US" altLang="ko-KR" sz="1800" i="1" dirty="0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Doing </a:t>
            </a:r>
            <a:r>
              <a:rPr lang="en-US" altLang="ko-KR" sz="1800" i="1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the right thing even when nobody sees the working </a:t>
            </a:r>
            <a:r>
              <a:rPr lang="en-US" altLang="ko-KR" sz="1800" i="1" dirty="0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activities</a:t>
            </a:r>
            <a:endParaRPr lang="ko-KR" altLang="en-US" sz="1800" i="1" dirty="0">
              <a:solidFill>
                <a:srgbClr val="002060"/>
              </a:solidFill>
              <a:ea typeface="OneShinhan Bold" panose="020B0803000000000000" pitchFamily="34" charset="-127"/>
              <a:cs typeface="+mj-cs"/>
            </a:endParaRPr>
          </a:p>
        </p:txBody>
      </p:sp>
      <p:sp>
        <p:nvSpPr>
          <p:cNvPr id="70" name="Chevron 69"/>
          <p:cNvSpPr/>
          <p:nvPr/>
        </p:nvSpPr>
        <p:spPr>
          <a:xfrm>
            <a:off x="8735429" y="5012725"/>
            <a:ext cx="312820" cy="543274"/>
          </a:xfrm>
          <a:prstGeom prst="chevron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1" name="Chevron 70"/>
          <p:cNvSpPr/>
          <p:nvPr/>
        </p:nvSpPr>
        <p:spPr>
          <a:xfrm>
            <a:off x="8518862" y="5004705"/>
            <a:ext cx="312820" cy="543274"/>
          </a:xfrm>
          <a:prstGeom prst="chevr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9184606" y="5052713"/>
            <a:ext cx="4194510" cy="175432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ko-KR"/>
            </a:defPPr>
            <a:lvl1pPr defTabSz="1042666">
              <a:defRPr sz="2100"/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r>
              <a:rPr lang="en-US" altLang="ko-KR" sz="2400" b="1" dirty="0" err="1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Peduli</a:t>
            </a:r>
            <a:r>
              <a:rPr lang="en-US" altLang="ko-KR" sz="2400" b="1" dirty="0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/Care</a:t>
            </a:r>
            <a:endParaRPr lang="en-US" altLang="ko-KR" sz="2400" b="1" i="1" dirty="0" smtClean="0">
              <a:solidFill>
                <a:srgbClr val="002060"/>
              </a:solidFill>
              <a:ea typeface="OneShinhan Bold" panose="020B0803000000000000" pitchFamily="34" charset="-127"/>
              <a:cs typeface="+mj-cs"/>
            </a:endParaRPr>
          </a:p>
          <a:p>
            <a:pPr algn="just"/>
            <a:r>
              <a:rPr lang="en-US" altLang="ko-KR" sz="1800" dirty="0" err="1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Siapapun</a:t>
            </a:r>
            <a:r>
              <a:rPr lang="en-US" altLang="ko-KR" sz="1800" dirty="0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yang kami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layani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adalah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pelanggan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kami dan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berhak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diperlakukan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dengan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perhatian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dan rasa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hormat</a:t>
            </a:r>
            <a:r>
              <a:rPr lang="en-US" altLang="ko-KR" sz="1800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yang </a:t>
            </a:r>
            <a:r>
              <a:rPr lang="en-US" altLang="ko-KR" sz="1800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sama</a:t>
            </a:r>
            <a:endParaRPr lang="en-US" altLang="ko-KR" sz="1800" dirty="0">
              <a:solidFill>
                <a:srgbClr val="002060"/>
              </a:solidFill>
              <a:ea typeface="OneShinhan Bold" panose="020B0803000000000000" pitchFamily="34" charset="-127"/>
              <a:cs typeface="+mj-cs"/>
            </a:endParaRPr>
          </a:p>
          <a:p>
            <a:pPr algn="just"/>
            <a:r>
              <a:rPr lang="en-US" altLang="ko-KR" sz="1800" i="1" dirty="0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Every </a:t>
            </a:r>
            <a:r>
              <a:rPr lang="en-US" altLang="ko-KR" sz="1800" i="1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customer must get the same treatment and respect</a:t>
            </a:r>
            <a:endParaRPr lang="ko-KR" altLang="en-US" sz="1800" i="1" dirty="0">
              <a:solidFill>
                <a:srgbClr val="002060"/>
              </a:solidFill>
              <a:ea typeface="OneShinhan Bold" panose="020B0803000000000000" pitchFamily="34" charset="-127"/>
              <a:cs typeface="+mj-cs"/>
            </a:endParaRPr>
          </a:p>
        </p:txBody>
      </p:sp>
      <p:sp>
        <p:nvSpPr>
          <p:cNvPr id="73" name="Chevron 72"/>
          <p:cNvSpPr/>
          <p:nvPr/>
        </p:nvSpPr>
        <p:spPr>
          <a:xfrm>
            <a:off x="8735429" y="7054951"/>
            <a:ext cx="312820" cy="543274"/>
          </a:xfrm>
          <a:prstGeom prst="chevron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4" name="Chevron 73"/>
          <p:cNvSpPr/>
          <p:nvPr/>
        </p:nvSpPr>
        <p:spPr>
          <a:xfrm>
            <a:off x="8518862" y="7046931"/>
            <a:ext cx="312820" cy="543274"/>
          </a:xfrm>
          <a:prstGeom prst="chevr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9184606" y="7094939"/>
            <a:ext cx="4194510" cy="120032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ko-KR"/>
            </a:defPPr>
            <a:lvl1pPr defTabSz="1042666">
              <a:defRPr sz="2100"/>
            </a:lvl1pPr>
            <a:lvl2pPr marL="112713" lvl="1" indent="-112713" defTabSz="1042666">
              <a:lnSpc>
                <a:spcPct val="105000"/>
              </a:lnSpc>
              <a:spcBef>
                <a:spcPts val="100"/>
              </a:spcBef>
              <a:buClr>
                <a:srgbClr val="00C1F4"/>
              </a:buClr>
              <a:buSzPct val="110000"/>
              <a:buFont typeface="Arial" pitchFamily="34" charset="0"/>
              <a:buChar char="•"/>
              <a:defRPr sz="1400">
                <a:solidFill>
                  <a:srgbClr val="323232"/>
                </a:solidFill>
                <a:latin typeface="KoPub돋움체 Medium" pitchFamily="18" charset="-127"/>
                <a:ea typeface="KoPub돋움체 Medium" pitchFamily="18" charset="-127"/>
                <a:cs typeface="+mj-cs"/>
              </a:defRPr>
            </a:lvl2pPr>
            <a:lvl3pPr marL="1042666" defTabSz="1042666">
              <a:defRPr sz="2100"/>
            </a:lvl3pPr>
            <a:lvl4pPr marL="1563997" defTabSz="1042666">
              <a:defRPr sz="2100"/>
            </a:lvl4pPr>
            <a:lvl5pPr marL="2085331" defTabSz="1042666">
              <a:defRPr sz="2100"/>
            </a:lvl5pPr>
            <a:lvl6pPr marL="2606663" defTabSz="1042666">
              <a:defRPr sz="2100"/>
            </a:lvl6pPr>
            <a:lvl7pPr marL="3127998" defTabSz="1042666">
              <a:defRPr sz="2100"/>
            </a:lvl7pPr>
            <a:lvl8pPr marL="3649330" defTabSz="1042666">
              <a:defRPr sz="2100"/>
            </a:lvl8pPr>
            <a:lvl9pPr marL="4170662" defTabSz="1042666">
              <a:defRPr sz="2100"/>
            </a:lvl9pPr>
          </a:lstStyle>
          <a:p>
            <a:r>
              <a:rPr lang="en-US" altLang="ko-KR" sz="2400" b="1" dirty="0" err="1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Kreatif</a:t>
            </a:r>
            <a:r>
              <a:rPr lang="en-US" altLang="ko-KR" sz="2400" b="1" dirty="0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/Creative</a:t>
            </a:r>
            <a:endParaRPr lang="en-US" altLang="ko-KR" sz="2400" b="1" i="1" dirty="0" smtClean="0">
              <a:solidFill>
                <a:srgbClr val="002060"/>
              </a:solidFill>
              <a:ea typeface="OneShinhan Bold" panose="020B0803000000000000" pitchFamily="34" charset="-127"/>
              <a:cs typeface="+mj-cs"/>
            </a:endParaRPr>
          </a:p>
          <a:p>
            <a:pPr algn="just"/>
            <a:r>
              <a:rPr lang="en-US" altLang="ko-KR" sz="1800" i="1" dirty="0" err="1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Pantang</a:t>
            </a:r>
            <a:r>
              <a:rPr lang="en-US" altLang="ko-KR" sz="1800" i="1" dirty="0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i="1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menyerah</a:t>
            </a:r>
            <a:r>
              <a:rPr lang="en-US" altLang="ko-KR" sz="1800" i="1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i="1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sampai</a:t>
            </a:r>
            <a:r>
              <a:rPr lang="en-US" altLang="ko-KR" sz="1800" i="1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i="1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mendapatkan</a:t>
            </a:r>
            <a:r>
              <a:rPr lang="en-US" altLang="ko-KR" sz="1800" i="1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</a:t>
            </a:r>
            <a:r>
              <a:rPr lang="en-US" altLang="ko-KR" sz="1800" i="1" dirty="0" err="1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hasil</a:t>
            </a:r>
            <a:r>
              <a:rPr lang="en-US" altLang="ko-KR" sz="1800" i="1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 yang </a:t>
            </a:r>
            <a:r>
              <a:rPr lang="en-US" altLang="ko-KR" sz="1800" i="1" dirty="0" err="1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terbaik</a:t>
            </a:r>
            <a:endParaRPr lang="en-US" altLang="ko-KR" sz="1800" i="1" dirty="0" smtClean="0">
              <a:solidFill>
                <a:srgbClr val="002060"/>
              </a:solidFill>
              <a:ea typeface="OneShinhan Bold" panose="020B0803000000000000" pitchFamily="34" charset="-127"/>
              <a:cs typeface="+mj-cs"/>
            </a:endParaRPr>
          </a:p>
          <a:p>
            <a:pPr algn="just"/>
            <a:r>
              <a:rPr lang="en-US" altLang="ko-KR" sz="1800" i="1" dirty="0" smtClean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Never </a:t>
            </a:r>
            <a:r>
              <a:rPr lang="en-US" altLang="ko-KR" sz="1800" i="1" dirty="0">
                <a:solidFill>
                  <a:srgbClr val="002060"/>
                </a:solidFill>
                <a:ea typeface="OneShinhan Bold" panose="020B0803000000000000" pitchFamily="34" charset="-127"/>
                <a:cs typeface="+mj-cs"/>
              </a:rPr>
              <a:t>give up until getting the best result</a:t>
            </a:r>
            <a:endParaRPr lang="ko-KR" altLang="en-US" sz="1800" i="1" dirty="0">
              <a:solidFill>
                <a:srgbClr val="002060"/>
              </a:solidFill>
              <a:ea typeface="OneShinhan Bold" panose="020B0803000000000000" pitchFamily="34" charset="-127"/>
              <a:cs typeface="+mj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49411" y="196187"/>
            <a:ext cx="80505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  <a:ea typeface="OneShinhan Bold" panose="020B0803000000000000" pitchFamily="34" charset="-127"/>
              </a:rPr>
              <a:t>Laporan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  <a:ea typeface="OneShinhan Bold" panose="020B0803000000000000" pitchFamily="34" charset="-127"/>
              </a:rPr>
              <a:t>Keuangan</a:t>
            </a: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  <a:ea typeface="OneShinhan Bold" panose="020B0803000000000000" pitchFamily="34" charset="-127"/>
              </a:rPr>
              <a:t>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  <a:ea typeface="OneShinhan Bold" panose="020B0803000000000000" pitchFamily="34" charset="-127"/>
              </a:rPr>
              <a:t>Berkelanjutan</a:t>
            </a:r>
            <a:endParaRPr lang="en-US" altLang="ko-KR" sz="360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원신한 Bold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93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직사각형 43"/>
          <p:cNvSpPr/>
          <p:nvPr/>
        </p:nvSpPr>
        <p:spPr>
          <a:xfrm>
            <a:off x="-5921" y="-16263"/>
            <a:ext cx="16261921" cy="13785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954"/>
          </a:p>
        </p:txBody>
      </p:sp>
      <p:sp>
        <p:nvSpPr>
          <p:cNvPr id="150" name="한쪽 모서리가 잘린 사각형 44"/>
          <p:cNvSpPr/>
          <p:nvPr/>
        </p:nvSpPr>
        <p:spPr>
          <a:xfrm rot="10800000">
            <a:off x="-18783" y="-20716"/>
            <a:ext cx="16274782" cy="1239863"/>
          </a:xfrm>
          <a:prstGeom prst="snip1Rect">
            <a:avLst>
              <a:gd name="adj" fmla="val 35194"/>
            </a:avLst>
          </a:prstGeom>
          <a:gradFill flip="none" rotWithShape="1">
            <a:gsLst>
              <a:gs pos="100000">
                <a:schemeClr val="tx2">
                  <a:lumMod val="50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  <a:gs pos="50000">
                <a:schemeClr val="tx2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954"/>
          </a:p>
        </p:txBody>
      </p:sp>
      <p:sp>
        <p:nvSpPr>
          <p:cNvPr id="29" name="object 63">
            <a:extLst>
              <a:ext uri="{FF2B5EF4-FFF2-40B4-BE49-F238E27FC236}">
                <a16:creationId xmlns:a16="http://schemas.microsoft.com/office/drawing/2014/main" xmlns="" id="{57AD7354-B347-0A44-87AE-09FF964CFAEB}"/>
              </a:ext>
            </a:extLst>
          </p:cNvPr>
          <p:cNvSpPr txBox="1"/>
          <p:nvPr/>
        </p:nvSpPr>
        <p:spPr>
          <a:xfrm>
            <a:off x="280795" y="11589125"/>
            <a:ext cx="531750" cy="414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2700">
              <a:lnSpc>
                <a:spcPct val="150000"/>
              </a:lnSpc>
              <a:defRPr/>
            </a:pPr>
            <a:r>
              <a: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neShinhan Light" panose="020B0303000000000000" pitchFamily="34" charset="-127"/>
                <a:ea typeface="OneShinhan Light" panose="020B0303000000000000" pitchFamily="34" charset="-127"/>
                <a:cs typeface="Arial"/>
              </a:rPr>
              <a:t>5</a:t>
            </a:r>
          </a:p>
        </p:txBody>
      </p:sp>
      <p:pic>
        <p:nvPicPr>
          <p:cNvPr id="46" name="Picture 4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3909" y="0"/>
            <a:ext cx="1121947" cy="1121250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2109" y="11589125"/>
            <a:ext cx="3399291" cy="334679"/>
          </a:xfrm>
          <a:prstGeom prst="rect">
            <a:avLst/>
          </a:prstGeom>
        </p:spPr>
      </p:pic>
      <p:sp>
        <p:nvSpPr>
          <p:cNvPr id="52" name="object 63">
            <a:extLst>
              <a:ext uri="{FF2B5EF4-FFF2-40B4-BE49-F238E27FC236}">
                <a16:creationId xmlns:a16="http://schemas.microsoft.com/office/drawing/2014/main" xmlns="" id="{57AD7354-B347-0A44-87AE-09FF964CFAEB}"/>
              </a:ext>
            </a:extLst>
          </p:cNvPr>
          <p:cNvSpPr txBox="1"/>
          <p:nvPr/>
        </p:nvSpPr>
        <p:spPr>
          <a:xfrm>
            <a:off x="1080603" y="1709629"/>
            <a:ext cx="836117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rgbClr val="002060"/>
                </a:solidFill>
                <a:latin typeface="Arial" panose="020B0604020202020204" pitchFamily="34" charset="0"/>
                <a:ea typeface="KoPub돋움체 Bold" pitchFamily="18" charset="-127"/>
                <a:cs typeface="Arial" panose="020B0604020202020204" pitchFamily="34" charset="0"/>
              </a:defRPr>
            </a:lvl1pPr>
          </a:lstStyle>
          <a:p>
            <a:r>
              <a:rPr lang="en-US" altLang="ko-KR" sz="2800" dirty="0" err="1" smtClean="0">
                <a:latin typeface="+mn-lt"/>
              </a:rPr>
              <a:t>Struktur</a:t>
            </a:r>
            <a:r>
              <a:rPr lang="en-US" altLang="ko-KR" sz="2800" dirty="0" smtClean="0">
                <a:latin typeface="+mn-lt"/>
              </a:rPr>
              <a:t>, </a:t>
            </a:r>
            <a:r>
              <a:rPr lang="en-US" altLang="ko-KR" sz="2800" dirty="0" err="1" smtClean="0">
                <a:latin typeface="+mn-lt"/>
              </a:rPr>
              <a:t>Mekanisme</a:t>
            </a:r>
            <a:r>
              <a:rPr lang="en-US" altLang="ko-KR" sz="2800" dirty="0" smtClean="0">
                <a:latin typeface="+mn-lt"/>
              </a:rPr>
              <a:t> dan </a:t>
            </a:r>
            <a:r>
              <a:rPr lang="en-US" altLang="ko-KR" sz="2800" dirty="0" err="1" smtClean="0">
                <a:latin typeface="+mn-lt"/>
              </a:rPr>
              <a:t>Pedoman</a:t>
            </a:r>
            <a:r>
              <a:rPr lang="en-US" altLang="ko-KR" sz="2800" dirty="0" smtClean="0">
                <a:latin typeface="+mn-lt"/>
              </a:rPr>
              <a:t> Tata </a:t>
            </a:r>
            <a:r>
              <a:rPr lang="en-US" altLang="ko-KR" sz="2800" dirty="0" err="1" smtClean="0">
                <a:latin typeface="+mn-lt"/>
              </a:rPr>
              <a:t>Kelola</a:t>
            </a:r>
            <a:endParaRPr lang="ko-KR" altLang="en-US" sz="2800" dirty="0">
              <a:latin typeface="+mn-lt"/>
            </a:endParaRPr>
          </a:p>
        </p:txBody>
      </p:sp>
      <p:grpSp>
        <p:nvGrpSpPr>
          <p:cNvPr id="53" name="Group 27"/>
          <p:cNvGrpSpPr/>
          <p:nvPr/>
        </p:nvGrpSpPr>
        <p:grpSpPr>
          <a:xfrm>
            <a:off x="826180" y="1882307"/>
            <a:ext cx="122075" cy="65835"/>
            <a:chOff x="359596" y="1736333"/>
            <a:chExt cx="323864" cy="174660"/>
          </a:xfrm>
        </p:grpSpPr>
        <p:sp>
          <p:nvSpPr>
            <p:cNvPr id="54" name="Rectangle 28"/>
            <p:cNvSpPr/>
            <p:nvPr/>
          </p:nvSpPr>
          <p:spPr>
            <a:xfrm rot="2700000">
              <a:off x="359596" y="1736333"/>
              <a:ext cx="174660" cy="174660"/>
            </a:xfrm>
            <a:prstGeom prst="rect">
              <a:avLst/>
            </a:prstGeom>
            <a:solidFill>
              <a:srgbClr val="11246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171450" indent="-171450">
                <a:buBlip>
                  <a:blip r:embed="rId4"/>
                </a:buBlip>
              </a:pPr>
              <a:endParaRPr lang="ko-KR" altLang="en-US" sz="1200" kern="0" spc="-12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7" name="Rectangle 30"/>
            <p:cNvSpPr/>
            <p:nvPr/>
          </p:nvSpPr>
          <p:spPr>
            <a:xfrm rot="2700000">
              <a:off x="508800" y="1736333"/>
              <a:ext cx="174660" cy="17466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171450" indent="-171450">
                <a:buBlip>
                  <a:blip r:embed="rId4"/>
                </a:buBlip>
              </a:pPr>
              <a:endParaRPr lang="ko-KR" altLang="en-US" sz="1200" kern="0" spc="-12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28" name="Rounded Rectangle 27"/>
          <p:cNvSpPr/>
          <p:nvPr/>
        </p:nvSpPr>
        <p:spPr>
          <a:xfrm>
            <a:off x="6916751" y="2751674"/>
            <a:ext cx="2416576" cy="802545"/>
          </a:xfrm>
          <a:prstGeom prst="round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75000">
                <a:srgbClr val="002060"/>
              </a:gs>
              <a:gs pos="83000">
                <a:schemeClr val="accent5">
                  <a:lumMod val="50000"/>
                </a:schemeClr>
              </a:gs>
              <a:gs pos="100000">
                <a:srgbClr val="002060"/>
              </a:gs>
            </a:gsLst>
            <a:lin ang="5400000" scaled="1"/>
          </a:gra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RUPS</a:t>
            </a:r>
          </a:p>
          <a:p>
            <a:pPr algn="ctr"/>
            <a:r>
              <a:rPr lang="en-US" sz="2400" b="1" i="1" dirty="0">
                <a:solidFill>
                  <a:schemeClr val="bg1"/>
                </a:solidFill>
              </a:rPr>
              <a:t>GMS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2081405" y="3533728"/>
            <a:ext cx="3382344" cy="906821"/>
          </a:xfrm>
          <a:prstGeom prst="round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rgbClr val="7030A0"/>
              </a:gs>
              <a:gs pos="74000">
                <a:srgbClr val="7030A0"/>
              </a:gs>
              <a:gs pos="100000">
                <a:srgbClr val="7030A0"/>
              </a:gs>
            </a:gsLst>
            <a:lin ang="5400000" scaled="1"/>
          </a:gradFill>
          <a:ln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</a:rPr>
              <a:t>Dewan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Komisaris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2400" b="1" i="1" dirty="0" smtClean="0">
                <a:solidFill>
                  <a:schemeClr val="bg1"/>
                </a:solidFill>
              </a:rPr>
              <a:t>Board of Commissioners</a:t>
            </a:r>
            <a:endParaRPr lang="en-US" sz="2400" b="1" i="1" dirty="0">
              <a:solidFill>
                <a:schemeClr val="bg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10965105" y="3533728"/>
            <a:ext cx="3382344" cy="906821"/>
          </a:xfrm>
          <a:prstGeom prst="round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rgbClr val="7030A0"/>
              </a:gs>
              <a:gs pos="74000">
                <a:srgbClr val="7030A0"/>
              </a:gs>
              <a:gs pos="100000">
                <a:srgbClr val="7030A0"/>
              </a:gs>
            </a:gsLst>
            <a:lin ang="5400000" scaled="1"/>
          </a:gradFill>
          <a:ln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bg1"/>
                </a:solidFill>
              </a:rPr>
              <a:t>Dewan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Direksi</a:t>
            </a:r>
            <a:endParaRPr lang="en-US" sz="2400" b="1" dirty="0">
              <a:solidFill>
                <a:schemeClr val="bg1"/>
              </a:solidFill>
            </a:endParaRPr>
          </a:p>
          <a:p>
            <a:pPr algn="ctr"/>
            <a:r>
              <a:rPr lang="en-US" sz="2400" b="1" i="1" dirty="0">
                <a:solidFill>
                  <a:schemeClr val="bg1"/>
                </a:solidFill>
              </a:rPr>
              <a:t>Board of Directors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2286337" y="5027009"/>
            <a:ext cx="2908312" cy="839092"/>
          </a:xfrm>
          <a:prstGeom prst="round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50000"/>
                </a:schemeClr>
              </a:gs>
              <a:gs pos="74000">
                <a:schemeClr val="bg1">
                  <a:lumMod val="5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1"/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b="1" dirty="0" err="1" smtClean="0">
                <a:solidFill>
                  <a:schemeClr val="bg1"/>
                </a:solidFill>
              </a:rPr>
              <a:t>Komite</a:t>
            </a:r>
            <a:r>
              <a:rPr lang="en-US" sz="1500" b="1" dirty="0" smtClean="0">
                <a:solidFill>
                  <a:schemeClr val="bg1"/>
                </a:solidFill>
              </a:rPr>
              <a:t> Audit</a:t>
            </a:r>
          </a:p>
          <a:p>
            <a:pPr algn="ctr"/>
            <a:r>
              <a:rPr lang="en-US" sz="1500" b="1" i="1" dirty="0" smtClean="0">
                <a:solidFill>
                  <a:schemeClr val="bg1"/>
                </a:solidFill>
              </a:rPr>
              <a:t>Audit Committee</a:t>
            </a:r>
            <a:endParaRPr lang="en-US" sz="1500" b="1" i="1" dirty="0">
              <a:solidFill>
                <a:schemeClr val="bg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2286337" y="6286902"/>
            <a:ext cx="2908312" cy="839092"/>
          </a:xfrm>
          <a:prstGeom prst="round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50000"/>
                </a:schemeClr>
              </a:gs>
              <a:gs pos="74000">
                <a:schemeClr val="bg1">
                  <a:lumMod val="5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1"/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b="1" dirty="0" err="1" smtClean="0">
                <a:solidFill>
                  <a:schemeClr val="bg1"/>
                </a:solidFill>
              </a:rPr>
              <a:t>Komite</a:t>
            </a:r>
            <a:r>
              <a:rPr lang="en-US" sz="1500" b="1" dirty="0" smtClean="0">
                <a:solidFill>
                  <a:schemeClr val="bg1"/>
                </a:solidFill>
              </a:rPr>
              <a:t> </a:t>
            </a:r>
            <a:r>
              <a:rPr lang="en-US" sz="1500" b="1" dirty="0" err="1" smtClean="0">
                <a:solidFill>
                  <a:schemeClr val="bg1"/>
                </a:solidFill>
              </a:rPr>
              <a:t>Nominasi</a:t>
            </a:r>
            <a:r>
              <a:rPr lang="en-US" sz="1500" b="1" dirty="0" smtClean="0">
                <a:solidFill>
                  <a:schemeClr val="bg1"/>
                </a:solidFill>
              </a:rPr>
              <a:t> &amp; </a:t>
            </a:r>
            <a:r>
              <a:rPr lang="en-US" sz="1500" b="1" dirty="0" err="1" smtClean="0">
                <a:solidFill>
                  <a:schemeClr val="bg1"/>
                </a:solidFill>
              </a:rPr>
              <a:t>Remunerasi</a:t>
            </a:r>
            <a:endParaRPr lang="en-US" sz="15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500" b="1" i="1" dirty="0" smtClean="0">
                <a:solidFill>
                  <a:schemeClr val="bg1"/>
                </a:solidFill>
              </a:rPr>
              <a:t>Nomination &amp; Remuneration Committee</a:t>
            </a:r>
            <a:endParaRPr lang="en-US" sz="1500" b="1" i="1" dirty="0">
              <a:solidFill>
                <a:schemeClr val="bg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2286337" y="7527379"/>
            <a:ext cx="2908312" cy="839092"/>
          </a:xfrm>
          <a:prstGeom prst="round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50000"/>
                </a:schemeClr>
              </a:gs>
              <a:gs pos="74000">
                <a:schemeClr val="bg1">
                  <a:lumMod val="5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1"/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b="1" dirty="0" err="1" smtClean="0">
                <a:solidFill>
                  <a:schemeClr val="bg1"/>
                </a:solidFill>
              </a:rPr>
              <a:t>Komite</a:t>
            </a:r>
            <a:r>
              <a:rPr lang="en-US" sz="1500" b="1" dirty="0" smtClean="0">
                <a:solidFill>
                  <a:schemeClr val="bg1"/>
                </a:solidFill>
              </a:rPr>
              <a:t> </a:t>
            </a:r>
            <a:r>
              <a:rPr lang="en-US" sz="1500" b="1" dirty="0" err="1" smtClean="0">
                <a:solidFill>
                  <a:schemeClr val="bg1"/>
                </a:solidFill>
              </a:rPr>
              <a:t>Pemantau</a:t>
            </a:r>
            <a:r>
              <a:rPr lang="en-US" sz="1500" b="1" dirty="0" smtClean="0">
                <a:solidFill>
                  <a:schemeClr val="bg1"/>
                </a:solidFill>
              </a:rPr>
              <a:t> </a:t>
            </a:r>
            <a:r>
              <a:rPr lang="en-US" sz="1500" b="1" dirty="0" err="1" smtClean="0">
                <a:solidFill>
                  <a:schemeClr val="bg1"/>
                </a:solidFill>
              </a:rPr>
              <a:t>Risiko</a:t>
            </a:r>
            <a:endParaRPr lang="en-US" sz="15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500" b="1" i="1" dirty="0" smtClean="0">
                <a:solidFill>
                  <a:schemeClr val="bg1"/>
                </a:solidFill>
              </a:rPr>
              <a:t>Risk Monitoring Committee</a:t>
            </a:r>
            <a:endParaRPr lang="en-US" sz="1500" b="1" i="1" dirty="0">
              <a:solidFill>
                <a:schemeClr val="bg1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11250258" y="5027009"/>
            <a:ext cx="2908312" cy="839092"/>
          </a:xfrm>
          <a:prstGeom prst="round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50000"/>
                </a:schemeClr>
              </a:gs>
              <a:gs pos="74000">
                <a:schemeClr val="bg1">
                  <a:lumMod val="5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1"/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b="1" dirty="0" err="1" smtClean="0">
                <a:solidFill>
                  <a:schemeClr val="bg1"/>
                </a:solidFill>
              </a:rPr>
              <a:t>Komite</a:t>
            </a:r>
            <a:r>
              <a:rPr lang="en-US" sz="1500" b="1" dirty="0" smtClean="0">
                <a:solidFill>
                  <a:schemeClr val="bg1"/>
                </a:solidFill>
              </a:rPr>
              <a:t> Pembiayaan</a:t>
            </a:r>
          </a:p>
          <a:p>
            <a:pPr algn="ctr"/>
            <a:r>
              <a:rPr lang="en-US" sz="1500" b="1" i="1" dirty="0" smtClean="0">
                <a:solidFill>
                  <a:schemeClr val="bg1"/>
                </a:solidFill>
              </a:rPr>
              <a:t>Loan Committee</a:t>
            </a:r>
            <a:endParaRPr lang="en-US" sz="1500" b="1" i="1" dirty="0">
              <a:solidFill>
                <a:schemeClr val="bg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11234205" y="7329636"/>
            <a:ext cx="2908312" cy="1036835"/>
          </a:xfrm>
          <a:prstGeom prst="round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50000"/>
                </a:schemeClr>
              </a:gs>
              <a:gs pos="74000">
                <a:schemeClr val="bg1">
                  <a:lumMod val="5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1"/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b="1" dirty="0" err="1" smtClean="0">
                <a:solidFill>
                  <a:schemeClr val="bg1"/>
                </a:solidFill>
              </a:rPr>
              <a:t>Komite</a:t>
            </a:r>
            <a:r>
              <a:rPr lang="en-US" sz="1500" b="1" dirty="0" smtClean="0">
                <a:solidFill>
                  <a:schemeClr val="bg1"/>
                </a:solidFill>
              </a:rPr>
              <a:t> </a:t>
            </a:r>
            <a:r>
              <a:rPr lang="en-US" sz="1500" b="1" dirty="0" err="1" smtClean="0">
                <a:solidFill>
                  <a:schemeClr val="bg1"/>
                </a:solidFill>
              </a:rPr>
              <a:t>Pengarah</a:t>
            </a:r>
            <a:r>
              <a:rPr lang="en-US" sz="1500" b="1" dirty="0" smtClean="0">
                <a:solidFill>
                  <a:schemeClr val="bg1"/>
                </a:solidFill>
              </a:rPr>
              <a:t> </a:t>
            </a:r>
            <a:r>
              <a:rPr lang="en-US" sz="1500" b="1" dirty="0" err="1" smtClean="0">
                <a:solidFill>
                  <a:schemeClr val="bg1"/>
                </a:solidFill>
              </a:rPr>
              <a:t>Teknologi</a:t>
            </a:r>
            <a:r>
              <a:rPr lang="en-US" sz="1500" b="1" dirty="0" smtClean="0">
                <a:solidFill>
                  <a:schemeClr val="bg1"/>
                </a:solidFill>
              </a:rPr>
              <a:t> Informasi</a:t>
            </a:r>
          </a:p>
          <a:p>
            <a:pPr algn="ctr"/>
            <a:r>
              <a:rPr lang="en-US" sz="1500" b="1" i="1" dirty="0">
                <a:solidFill>
                  <a:schemeClr val="bg1"/>
                </a:solidFill>
              </a:rPr>
              <a:t>Information Technology </a:t>
            </a:r>
            <a:r>
              <a:rPr lang="en-US" sz="1500" b="1" i="1" dirty="0" err="1">
                <a:solidFill>
                  <a:schemeClr val="bg1"/>
                </a:solidFill>
              </a:rPr>
              <a:t>Streering</a:t>
            </a:r>
            <a:r>
              <a:rPr lang="en-US" sz="1500" b="1" i="1" dirty="0">
                <a:solidFill>
                  <a:schemeClr val="bg1"/>
                </a:solidFill>
              </a:rPr>
              <a:t> Committee</a:t>
            </a:r>
          </a:p>
        </p:txBody>
      </p:sp>
      <p:sp>
        <p:nvSpPr>
          <p:cNvPr id="38" name="자유형 117"/>
          <p:cNvSpPr/>
          <p:nvPr/>
        </p:nvSpPr>
        <p:spPr>
          <a:xfrm rot="16200000" flipH="1">
            <a:off x="-48717" y="5810727"/>
            <a:ext cx="3991600" cy="268644"/>
          </a:xfrm>
          <a:custGeom>
            <a:avLst/>
            <a:gdLst>
              <a:gd name="connsiteX0" fmla="*/ 0 w 1233715"/>
              <a:gd name="connsiteY0" fmla="*/ 943429 h 943429"/>
              <a:gd name="connsiteX1" fmla="*/ 0 w 1233715"/>
              <a:gd name="connsiteY1" fmla="*/ 0 h 943429"/>
              <a:gd name="connsiteX2" fmla="*/ 1233715 w 1233715"/>
              <a:gd name="connsiteY2" fmla="*/ 0 h 94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3715" h="943429">
                <a:moveTo>
                  <a:pt x="0" y="943429"/>
                </a:moveTo>
                <a:lnTo>
                  <a:pt x="0" y="0"/>
                </a:lnTo>
                <a:lnTo>
                  <a:pt x="1233715" y="0"/>
                </a:lnTo>
              </a:path>
            </a:pathLst>
          </a:custGeom>
          <a:ln w="6350" cap="flat">
            <a:solidFill>
              <a:srgbClr val="9797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자유형 117"/>
          <p:cNvSpPr/>
          <p:nvPr/>
        </p:nvSpPr>
        <p:spPr>
          <a:xfrm rot="16200000" flipH="1" flipV="1">
            <a:off x="12485104" y="5795552"/>
            <a:ext cx="3991600" cy="298993"/>
          </a:xfrm>
          <a:custGeom>
            <a:avLst/>
            <a:gdLst>
              <a:gd name="connsiteX0" fmla="*/ 0 w 1233715"/>
              <a:gd name="connsiteY0" fmla="*/ 943429 h 943429"/>
              <a:gd name="connsiteX1" fmla="*/ 0 w 1233715"/>
              <a:gd name="connsiteY1" fmla="*/ 0 h 943429"/>
              <a:gd name="connsiteX2" fmla="*/ 1233715 w 1233715"/>
              <a:gd name="connsiteY2" fmla="*/ 0 h 94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3715" h="943429">
                <a:moveTo>
                  <a:pt x="0" y="943429"/>
                </a:moveTo>
                <a:lnTo>
                  <a:pt x="0" y="0"/>
                </a:lnTo>
                <a:lnTo>
                  <a:pt x="1233715" y="0"/>
                </a:lnTo>
              </a:path>
            </a:pathLst>
          </a:custGeom>
          <a:ln w="6350" cap="flat">
            <a:solidFill>
              <a:srgbClr val="9797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1830503" y="5422239"/>
            <a:ext cx="461823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806441" y="6665503"/>
            <a:ext cx="461823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814463" y="7940845"/>
            <a:ext cx="461823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4158855" y="5414219"/>
            <a:ext cx="461823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4166877" y="7940851"/>
            <a:ext cx="461823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8" name="Rounded Rectangle 47"/>
          <p:cNvSpPr/>
          <p:nvPr/>
        </p:nvSpPr>
        <p:spPr>
          <a:xfrm>
            <a:off x="2286337" y="9171693"/>
            <a:ext cx="2908312" cy="839092"/>
          </a:xfrm>
          <a:prstGeom prst="round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lumMod val="75000"/>
                </a:schemeClr>
              </a:gs>
              <a:gs pos="74000">
                <a:srgbClr val="0070C0"/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Kepatuhan</a:t>
            </a:r>
            <a:endParaRPr lang="en-US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Compliance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6916751" y="9171693"/>
            <a:ext cx="2908312" cy="839092"/>
          </a:xfrm>
          <a:prstGeom prst="round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lumMod val="75000"/>
                </a:schemeClr>
              </a:gs>
              <a:gs pos="74000">
                <a:srgbClr val="0070C0"/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Hukum</a:t>
            </a:r>
            <a:endParaRPr lang="en-US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Legal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11202121" y="9171693"/>
            <a:ext cx="2908312" cy="839092"/>
          </a:xfrm>
          <a:prstGeom prst="round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lumMod val="75000"/>
                </a:schemeClr>
              </a:gs>
              <a:gs pos="74000">
                <a:srgbClr val="0070C0"/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Manajemen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Risiko</a:t>
            </a:r>
            <a:endParaRPr lang="en-US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Risk Management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2419531" y="10445235"/>
            <a:ext cx="2641923" cy="83909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Satuan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Kerja</a:t>
            </a:r>
            <a:r>
              <a:rPr lang="en-US" b="1" dirty="0" smtClean="0">
                <a:solidFill>
                  <a:schemeClr val="bg1"/>
                </a:solidFill>
              </a:rPr>
              <a:t> APU PPT</a:t>
            </a:r>
          </a:p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AML &amp; CTF Working Unit</a:t>
            </a:r>
          </a:p>
        </p:txBody>
      </p:sp>
      <p:cxnSp>
        <p:nvCxnSpPr>
          <p:cNvPr id="55" name="Straight Connector 54"/>
          <p:cNvCxnSpPr>
            <a:endCxn id="51" idx="0"/>
          </p:cNvCxnSpPr>
          <p:nvPr/>
        </p:nvCxnSpPr>
        <p:spPr>
          <a:xfrm>
            <a:off x="3740492" y="10010785"/>
            <a:ext cx="1" cy="43445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175895" y="2543352"/>
            <a:ext cx="14080147" cy="6226902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>
            <a:off x="6761812" y="6277023"/>
            <a:ext cx="2908312" cy="839092"/>
          </a:xfrm>
          <a:prstGeom prst="round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lumMod val="75000"/>
                </a:schemeClr>
              </a:gs>
              <a:gs pos="74000">
                <a:srgbClr val="0070C0"/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Audit Internal</a:t>
            </a:r>
          </a:p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Internal Audit</a:t>
            </a:r>
          </a:p>
        </p:txBody>
      </p:sp>
      <p:cxnSp>
        <p:nvCxnSpPr>
          <p:cNvPr id="61" name="Straight Connector 60"/>
          <p:cNvCxnSpPr/>
          <p:nvPr/>
        </p:nvCxnSpPr>
        <p:spPr>
          <a:xfrm>
            <a:off x="3732472" y="8771225"/>
            <a:ext cx="1" cy="39495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8344576" y="8795289"/>
            <a:ext cx="1" cy="39495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12635836" y="8787269"/>
            <a:ext cx="1" cy="39495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8" name="자유형 117"/>
          <p:cNvSpPr/>
          <p:nvPr/>
        </p:nvSpPr>
        <p:spPr>
          <a:xfrm rot="16200000" flipH="1" flipV="1">
            <a:off x="4263902" y="5172441"/>
            <a:ext cx="2716261" cy="269867"/>
          </a:xfrm>
          <a:custGeom>
            <a:avLst/>
            <a:gdLst>
              <a:gd name="connsiteX0" fmla="*/ 0 w 1233715"/>
              <a:gd name="connsiteY0" fmla="*/ 943429 h 943429"/>
              <a:gd name="connsiteX1" fmla="*/ 0 w 1233715"/>
              <a:gd name="connsiteY1" fmla="*/ 0 h 943429"/>
              <a:gd name="connsiteX2" fmla="*/ 1233715 w 1233715"/>
              <a:gd name="connsiteY2" fmla="*/ 0 h 94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3715" h="943429">
                <a:moveTo>
                  <a:pt x="0" y="943429"/>
                </a:moveTo>
                <a:lnTo>
                  <a:pt x="0" y="0"/>
                </a:lnTo>
                <a:lnTo>
                  <a:pt x="1233715" y="0"/>
                </a:lnTo>
              </a:path>
            </a:pathLst>
          </a:custGeom>
          <a:ln w="6350" cap="flat">
            <a:solidFill>
              <a:srgbClr val="9797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9" name="Straight Connector 78"/>
          <p:cNvCxnSpPr/>
          <p:nvPr/>
        </p:nvCxnSpPr>
        <p:spPr>
          <a:xfrm>
            <a:off x="5765611" y="6665511"/>
            <a:ext cx="98996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9687904" y="6673533"/>
            <a:ext cx="98996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1" name="자유형 117"/>
          <p:cNvSpPr/>
          <p:nvPr/>
        </p:nvSpPr>
        <p:spPr>
          <a:xfrm rot="16200000" flipH="1">
            <a:off x="9451735" y="5176487"/>
            <a:ext cx="2724288" cy="269803"/>
          </a:xfrm>
          <a:custGeom>
            <a:avLst/>
            <a:gdLst>
              <a:gd name="connsiteX0" fmla="*/ 0 w 1233715"/>
              <a:gd name="connsiteY0" fmla="*/ 943429 h 943429"/>
              <a:gd name="connsiteX1" fmla="*/ 0 w 1233715"/>
              <a:gd name="connsiteY1" fmla="*/ 0 h 943429"/>
              <a:gd name="connsiteX2" fmla="*/ 1233715 w 1233715"/>
              <a:gd name="connsiteY2" fmla="*/ 0 h 94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3715" h="943429">
                <a:moveTo>
                  <a:pt x="0" y="943429"/>
                </a:moveTo>
                <a:lnTo>
                  <a:pt x="0" y="0"/>
                </a:lnTo>
                <a:lnTo>
                  <a:pt x="1233715" y="0"/>
                </a:lnTo>
              </a:path>
            </a:pathLst>
          </a:custGeom>
          <a:ln w="6350" cap="flat">
            <a:solidFill>
              <a:srgbClr val="9797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TextBox 40"/>
          <p:cNvSpPr txBox="1"/>
          <p:nvPr/>
        </p:nvSpPr>
        <p:spPr>
          <a:xfrm>
            <a:off x="449411" y="196187"/>
            <a:ext cx="80505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  <a:ea typeface="OneShinhan Bold" panose="020B0803000000000000" pitchFamily="34" charset="-127"/>
              </a:rPr>
              <a:t>Laporan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  <a:ea typeface="OneShinhan Bold" panose="020B0803000000000000" pitchFamily="34" charset="-127"/>
              </a:rPr>
              <a:t>Keuangan</a:t>
            </a: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  <a:ea typeface="OneShinhan Bold" panose="020B0803000000000000" pitchFamily="34" charset="-127"/>
              </a:rPr>
              <a:t>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  <a:ea typeface="OneShinhan Bold" panose="020B0803000000000000" pitchFamily="34" charset="-127"/>
              </a:rPr>
              <a:t>Berkelanjutan</a:t>
            </a:r>
            <a:endParaRPr lang="en-US" altLang="ko-KR" sz="360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원신한 Bold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1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직사각형 43"/>
          <p:cNvSpPr/>
          <p:nvPr/>
        </p:nvSpPr>
        <p:spPr>
          <a:xfrm>
            <a:off x="-5921" y="-16263"/>
            <a:ext cx="16261921" cy="13785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954"/>
          </a:p>
        </p:txBody>
      </p:sp>
      <p:sp>
        <p:nvSpPr>
          <p:cNvPr id="150" name="한쪽 모서리가 잘린 사각형 44"/>
          <p:cNvSpPr/>
          <p:nvPr/>
        </p:nvSpPr>
        <p:spPr>
          <a:xfrm rot="10800000">
            <a:off x="-18783" y="-20716"/>
            <a:ext cx="16274782" cy="1239863"/>
          </a:xfrm>
          <a:prstGeom prst="snip1Rect">
            <a:avLst>
              <a:gd name="adj" fmla="val 35194"/>
            </a:avLst>
          </a:prstGeom>
          <a:gradFill flip="none" rotWithShape="1">
            <a:gsLst>
              <a:gs pos="100000">
                <a:schemeClr val="tx2">
                  <a:lumMod val="50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  <a:gs pos="50000">
                <a:schemeClr val="tx2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954"/>
          </a:p>
        </p:txBody>
      </p:sp>
      <p:sp>
        <p:nvSpPr>
          <p:cNvPr id="29" name="object 63">
            <a:extLst>
              <a:ext uri="{FF2B5EF4-FFF2-40B4-BE49-F238E27FC236}">
                <a16:creationId xmlns:a16="http://schemas.microsoft.com/office/drawing/2014/main" xmlns="" id="{57AD7354-B347-0A44-87AE-09FF964CFAEB}"/>
              </a:ext>
            </a:extLst>
          </p:cNvPr>
          <p:cNvSpPr txBox="1"/>
          <p:nvPr/>
        </p:nvSpPr>
        <p:spPr>
          <a:xfrm>
            <a:off x="280795" y="11589125"/>
            <a:ext cx="531750" cy="414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2700">
              <a:lnSpc>
                <a:spcPct val="150000"/>
              </a:lnSpc>
              <a:defRPr/>
            </a:pPr>
            <a:r>
              <a: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neShinhan Light" panose="020B0303000000000000" pitchFamily="34" charset="-127"/>
                <a:ea typeface="OneShinhan Light" panose="020B0303000000000000" pitchFamily="34" charset="-127"/>
                <a:cs typeface="Arial"/>
              </a:rPr>
              <a:t>5</a:t>
            </a:r>
          </a:p>
        </p:txBody>
      </p:sp>
      <p:pic>
        <p:nvPicPr>
          <p:cNvPr id="46" name="Picture 4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3909" y="0"/>
            <a:ext cx="1121947" cy="1121250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2109" y="11589125"/>
            <a:ext cx="3399291" cy="334679"/>
          </a:xfrm>
          <a:prstGeom prst="rect">
            <a:avLst/>
          </a:prstGeom>
        </p:spPr>
      </p:pic>
      <p:sp>
        <p:nvSpPr>
          <p:cNvPr id="52" name="object 63">
            <a:extLst>
              <a:ext uri="{FF2B5EF4-FFF2-40B4-BE49-F238E27FC236}">
                <a16:creationId xmlns:a16="http://schemas.microsoft.com/office/drawing/2014/main" xmlns="" id="{57AD7354-B347-0A44-87AE-09FF964CFAEB}"/>
              </a:ext>
            </a:extLst>
          </p:cNvPr>
          <p:cNvSpPr txBox="1"/>
          <p:nvPr/>
        </p:nvSpPr>
        <p:spPr>
          <a:xfrm>
            <a:off x="1080603" y="1709629"/>
            <a:ext cx="836117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rgbClr val="002060"/>
                </a:solidFill>
                <a:latin typeface="Arial" panose="020B0604020202020204" pitchFamily="34" charset="0"/>
                <a:ea typeface="KoPub돋움체 Bold" pitchFamily="18" charset="-127"/>
                <a:cs typeface="Arial" panose="020B0604020202020204" pitchFamily="34" charset="0"/>
              </a:defRPr>
            </a:lvl1pPr>
          </a:lstStyle>
          <a:p>
            <a:r>
              <a:rPr lang="en-US" altLang="ko-KR" sz="2800" dirty="0" smtClean="0">
                <a:latin typeface="+mn-lt"/>
              </a:rPr>
              <a:t>Wilayah </a:t>
            </a:r>
            <a:r>
              <a:rPr lang="en-US" altLang="ko-KR" sz="2800" dirty="0" err="1" smtClean="0">
                <a:latin typeface="+mn-lt"/>
              </a:rPr>
              <a:t>Operasional</a:t>
            </a:r>
            <a:endParaRPr lang="ko-KR" altLang="en-US" sz="2800" dirty="0">
              <a:latin typeface="+mn-lt"/>
            </a:endParaRPr>
          </a:p>
        </p:txBody>
      </p:sp>
      <p:grpSp>
        <p:nvGrpSpPr>
          <p:cNvPr id="53" name="Group 27"/>
          <p:cNvGrpSpPr/>
          <p:nvPr/>
        </p:nvGrpSpPr>
        <p:grpSpPr>
          <a:xfrm>
            <a:off x="826180" y="1882307"/>
            <a:ext cx="122075" cy="65835"/>
            <a:chOff x="359596" y="1736333"/>
            <a:chExt cx="323864" cy="174660"/>
          </a:xfrm>
        </p:grpSpPr>
        <p:sp>
          <p:nvSpPr>
            <p:cNvPr id="54" name="Rectangle 28"/>
            <p:cNvSpPr/>
            <p:nvPr/>
          </p:nvSpPr>
          <p:spPr>
            <a:xfrm rot="2700000">
              <a:off x="359596" y="1736333"/>
              <a:ext cx="174660" cy="174660"/>
            </a:xfrm>
            <a:prstGeom prst="rect">
              <a:avLst/>
            </a:prstGeom>
            <a:solidFill>
              <a:srgbClr val="11246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171450" indent="-171450">
                <a:buBlip>
                  <a:blip r:embed="rId4"/>
                </a:buBlip>
              </a:pPr>
              <a:endParaRPr lang="ko-KR" altLang="en-US" sz="1200" kern="0" spc="-12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7" name="Rectangle 30"/>
            <p:cNvSpPr/>
            <p:nvPr/>
          </p:nvSpPr>
          <p:spPr>
            <a:xfrm rot="2700000">
              <a:off x="508800" y="1736333"/>
              <a:ext cx="174660" cy="17466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171450" indent="-171450">
                <a:buBlip>
                  <a:blip r:embed="rId4"/>
                </a:buBlip>
              </a:pPr>
              <a:endParaRPr lang="ko-KR" altLang="en-US" sz="1200" kern="0" spc="-12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449411" y="196187"/>
            <a:ext cx="80505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  <a:ea typeface="OneShinhan Bold" panose="020B0803000000000000" pitchFamily="34" charset="-127"/>
              </a:rPr>
              <a:t>Laporan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  <a:ea typeface="OneShinhan Bold" panose="020B0803000000000000" pitchFamily="34" charset="-127"/>
              </a:rPr>
              <a:t>Keuangan</a:t>
            </a: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  <a:ea typeface="OneShinhan Bold" panose="020B0803000000000000" pitchFamily="34" charset="-127"/>
              </a:rPr>
              <a:t> </a:t>
            </a:r>
            <a:r>
              <a:rPr lang="en-US" sz="3600" b="1" dirty="0" err="1">
                <a:solidFill>
                  <a:schemeClr val="bg1">
                    <a:lumMod val="95000"/>
                  </a:schemeClr>
                </a:solidFill>
                <a:latin typeface="Century Gothic" panose="020B0502020202020204" pitchFamily="34" charset="0"/>
                <a:ea typeface="OneShinhan Bold" panose="020B0803000000000000" pitchFamily="34" charset="-127"/>
              </a:rPr>
              <a:t>Berkelanjutan</a:t>
            </a:r>
            <a:endParaRPr lang="en-US" altLang="ko-KR" sz="360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원신한 Bold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3739" y="3657599"/>
            <a:ext cx="13395122" cy="5060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84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46472</TotalTime>
  <Words>582</Words>
  <Application>Microsoft Office PowerPoint</Application>
  <PresentationFormat>Custom</PresentationFormat>
  <Paragraphs>185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맑은 고딕</vt:lpstr>
      <vt:lpstr>신한세빛 B</vt:lpstr>
      <vt:lpstr>Arial</vt:lpstr>
      <vt:lpstr>Calibri</vt:lpstr>
      <vt:lpstr>Calibri Light</vt:lpstr>
      <vt:lpstr>Century Gothic</vt:lpstr>
      <vt:lpstr>KoPub돋움체 Bold</vt:lpstr>
      <vt:lpstr>KoPub돋움체 Light</vt:lpstr>
      <vt:lpstr>OneShinhan Bold</vt:lpstr>
      <vt:lpstr>OneShinhan Light</vt:lpstr>
      <vt:lpstr>원신한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Srikania.Audrey</dc:creator>
  <cp:lastModifiedBy>BPD-Hendri</cp:lastModifiedBy>
  <cp:revision>1370</cp:revision>
  <cp:lastPrinted>2020-09-02T15:51:25Z</cp:lastPrinted>
  <dcterms:created xsi:type="dcterms:W3CDTF">2020-08-11T07:39:06Z</dcterms:created>
  <dcterms:modified xsi:type="dcterms:W3CDTF">2023-07-26T06:40:13Z</dcterms:modified>
</cp:coreProperties>
</file>